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70" r:id="rId2"/>
    <p:sldId id="268" r:id="rId3"/>
    <p:sldId id="416" r:id="rId4"/>
    <p:sldId id="400" r:id="rId5"/>
    <p:sldId id="380" r:id="rId6"/>
    <p:sldId id="410" r:id="rId7"/>
    <p:sldId id="391" r:id="rId8"/>
    <p:sldId id="394" r:id="rId9"/>
    <p:sldId id="396" r:id="rId10"/>
    <p:sldId id="419" r:id="rId11"/>
    <p:sldId id="397" r:id="rId12"/>
    <p:sldId id="392" r:id="rId13"/>
    <p:sldId id="417" r:id="rId14"/>
    <p:sldId id="413" r:id="rId15"/>
    <p:sldId id="418" r:id="rId16"/>
    <p:sldId id="273" r:id="rId17"/>
  </p:sldIdLst>
  <p:sldSz cx="9144000" cy="6858000" type="screen4x3"/>
  <p:notesSz cx="6797675"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a van Velzen" initials="T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44FC73-CB27-4655-A5FD-DE80795FD33F}" v="4" dt="2018-11-12T12:45:08.71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810" autoAdjust="0"/>
  </p:normalViewPr>
  <p:slideViewPr>
    <p:cSldViewPr snapToGrid="0" snapToObjects="1">
      <p:cViewPr varScale="1">
        <p:scale>
          <a:sx n="109" d="100"/>
          <a:sy n="109" d="100"/>
        </p:scale>
        <p:origin x="165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Jsbrand Jepma" userId="b2c9b205-3683-4a47-be91-aacc332473e0" providerId="ADAL" clId="{5944FC73-CB27-4655-A5FD-DE80795FD33F}"/>
    <pc:docChg chg="custSel addSld modSld">
      <pc:chgData name="IJsbrand Jepma" userId="b2c9b205-3683-4a47-be91-aacc332473e0" providerId="ADAL" clId="{5944FC73-CB27-4655-A5FD-DE80795FD33F}" dt="2018-11-12T12:47:18.053" v="542" actId="20577"/>
      <pc:docMkLst>
        <pc:docMk/>
      </pc:docMkLst>
      <pc:sldChg chg="modSp">
        <pc:chgData name="IJsbrand Jepma" userId="b2c9b205-3683-4a47-be91-aacc332473e0" providerId="ADAL" clId="{5944FC73-CB27-4655-A5FD-DE80795FD33F}" dt="2018-11-12T12:47:18.053" v="542" actId="20577"/>
        <pc:sldMkLst>
          <pc:docMk/>
          <pc:sldMk cId="894200520" sldId="396"/>
        </pc:sldMkLst>
        <pc:spChg chg="mod">
          <ac:chgData name="IJsbrand Jepma" userId="b2c9b205-3683-4a47-be91-aacc332473e0" providerId="ADAL" clId="{5944FC73-CB27-4655-A5FD-DE80795FD33F}" dt="2018-11-12T12:35:17.955" v="3" actId="20577"/>
          <ac:spMkLst>
            <pc:docMk/>
            <pc:sldMk cId="894200520" sldId="396"/>
            <ac:spMk id="2" creationId="{00000000-0000-0000-0000-000000000000}"/>
          </ac:spMkLst>
        </pc:spChg>
        <pc:spChg chg="mod">
          <ac:chgData name="IJsbrand Jepma" userId="b2c9b205-3683-4a47-be91-aacc332473e0" providerId="ADAL" clId="{5944FC73-CB27-4655-A5FD-DE80795FD33F}" dt="2018-11-12T12:47:18.053" v="542" actId="20577"/>
          <ac:spMkLst>
            <pc:docMk/>
            <pc:sldMk cId="894200520" sldId="396"/>
            <ac:spMk id="3" creationId="{00000000-0000-0000-0000-000000000000}"/>
          </ac:spMkLst>
        </pc:spChg>
      </pc:sldChg>
      <pc:sldChg chg="modSp add">
        <pc:chgData name="IJsbrand Jepma" userId="b2c9b205-3683-4a47-be91-aacc332473e0" providerId="ADAL" clId="{5944FC73-CB27-4655-A5FD-DE80795FD33F}" dt="2018-11-12T12:36:36.168" v="24" actId="6549"/>
        <pc:sldMkLst>
          <pc:docMk/>
          <pc:sldMk cId="1804297367" sldId="419"/>
        </pc:sldMkLst>
        <pc:spChg chg="mod">
          <ac:chgData name="IJsbrand Jepma" userId="b2c9b205-3683-4a47-be91-aacc332473e0" providerId="ADAL" clId="{5944FC73-CB27-4655-A5FD-DE80795FD33F}" dt="2018-11-12T12:35:28.726" v="6" actId="20577"/>
          <ac:spMkLst>
            <pc:docMk/>
            <pc:sldMk cId="1804297367" sldId="419"/>
            <ac:spMk id="2" creationId="{00000000-0000-0000-0000-000000000000}"/>
          </ac:spMkLst>
        </pc:spChg>
        <pc:spChg chg="mod">
          <ac:chgData name="IJsbrand Jepma" userId="b2c9b205-3683-4a47-be91-aacc332473e0" providerId="ADAL" clId="{5944FC73-CB27-4655-A5FD-DE80795FD33F}" dt="2018-11-12T12:36:36.168" v="24" actId="6549"/>
          <ac:spMkLst>
            <pc:docMk/>
            <pc:sldMk cId="1804297367" sldId="41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0A75431-7DBB-4D5B-8ECC-75257B8333F7}" type="datetimeFigureOut">
              <a:rPr lang="nl-NL" smtClean="0"/>
              <a:t>12-11-2018</a:t>
            </a:fld>
            <a:endParaRPr lang="nl-NL" dirty="0"/>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627245F-6CAF-4C3E-940A-FF2F6594B5B9}" type="slidenum">
              <a:rPr lang="nl-NL" smtClean="0"/>
              <a:t>‹#›</a:t>
            </a:fld>
            <a:endParaRPr lang="nl-NL" dirty="0"/>
          </a:p>
        </p:txBody>
      </p:sp>
    </p:spTree>
    <p:extLst>
      <p:ext uri="{BB962C8B-B14F-4D97-AF65-F5344CB8AC3E}">
        <p14:creationId xmlns:p14="http://schemas.microsoft.com/office/powerpoint/2010/main" val="70361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E4CDA58-D5BB-4005-BC04-87C4BE39AAE7}" type="datetimeFigureOut">
              <a:rPr lang="nl-NL" smtClean="0"/>
              <a:t>12-11-2018</a:t>
            </a:fld>
            <a:endParaRPr lang="nl-NL" dirty="0"/>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0CA8724-DD18-4C90-9F7C-BE208239F6A8}" type="slidenum">
              <a:rPr lang="nl-NL" smtClean="0"/>
              <a:t>‹#›</a:t>
            </a:fld>
            <a:endParaRPr lang="nl-NL" dirty="0"/>
          </a:p>
        </p:txBody>
      </p:sp>
    </p:spTree>
    <p:extLst>
      <p:ext uri="{BB962C8B-B14F-4D97-AF65-F5344CB8AC3E}">
        <p14:creationId xmlns:p14="http://schemas.microsoft.com/office/powerpoint/2010/main" val="249103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0CA8724-DD18-4C90-9F7C-BE208239F6A8}" type="slidenum">
              <a:rPr lang="nl-NL" smtClean="0"/>
              <a:t>1</a:t>
            </a:fld>
            <a:endParaRPr lang="nl-NL" dirty="0"/>
          </a:p>
        </p:txBody>
      </p:sp>
    </p:spTree>
    <p:extLst>
      <p:ext uri="{BB962C8B-B14F-4D97-AF65-F5344CB8AC3E}">
        <p14:creationId xmlns:p14="http://schemas.microsoft.com/office/powerpoint/2010/main" val="2075704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0CA8724-DD18-4C90-9F7C-BE208239F6A8}" type="slidenum">
              <a:rPr lang="nl-NL" smtClean="0"/>
              <a:t>10</a:t>
            </a:fld>
            <a:endParaRPr lang="nl-NL" dirty="0"/>
          </a:p>
        </p:txBody>
      </p:sp>
    </p:spTree>
    <p:extLst>
      <p:ext uri="{BB962C8B-B14F-4D97-AF65-F5344CB8AC3E}">
        <p14:creationId xmlns:p14="http://schemas.microsoft.com/office/powerpoint/2010/main" val="4117071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0CA8724-DD18-4C90-9F7C-BE208239F6A8}" type="slidenum">
              <a:rPr lang="nl-NL" smtClean="0"/>
              <a:t>11</a:t>
            </a:fld>
            <a:endParaRPr lang="nl-NL" dirty="0"/>
          </a:p>
        </p:txBody>
      </p:sp>
    </p:spTree>
    <p:extLst>
      <p:ext uri="{BB962C8B-B14F-4D97-AF65-F5344CB8AC3E}">
        <p14:creationId xmlns:p14="http://schemas.microsoft.com/office/powerpoint/2010/main" val="1140074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0CA8724-DD18-4C90-9F7C-BE208239F6A8}" type="slidenum">
              <a:rPr lang="nl-NL" smtClean="0"/>
              <a:t>12</a:t>
            </a:fld>
            <a:endParaRPr lang="nl-NL" dirty="0"/>
          </a:p>
        </p:txBody>
      </p:sp>
    </p:spTree>
    <p:extLst>
      <p:ext uri="{BB962C8B-B14F-4D97-AF65-F5344CB8AC3E}">
        <p14:creationId xmlns:p14="http://schemas.microsoft.com/office/powerpoint/2010/main" val="4117786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0CA8724-DD18-4C90-9F7C-BE208239F6A8}" type="slidenum">
              <a:rPr lang="nl-NL" smtClean="0"/>
              <a:t>13</a:t>
            </a:fld>
            <a:endParaRPr lang="nl-NL" dirty="0"/>
          </a:p>
        </p:txBody>
      </p:sp>
    </p:spTree>
    <p:extLst>
      <p:ext uri="{BB962C8B-B14F-4D97-AF65-F5344CB8AC3E}">
        <p14:creationId xmlns:p14="http://schemas.microsoft.com/office/powerpoint/2010/main" val="1690724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0CA8724-DD18-4C90-9F7C-BE208239F6A8}" type="slidenum">
              <a:rPr lang="nl-NL" smtClean="0"/>
              <a:t>14</a:t>
            </a:fld>
            <a:endParaRPr lang="nl-NL" dirty="0"/>
          </a:p>
        </p:txBody>
      </p:sp>
    </p:spTree>
    <p:extLst>
      <p:ext uri="{BB962C8B-B14F-4D97-AF65-F5344CB8AC3E}">
        <p14:creationId xmlns:p14="http://schemas.microsoft.com/office/powerpoint/2010/main" val="2113188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0CA8724-DD18-4C90-9F7C-BE208239F6A8}" type="slidenum">
              <a:rPr lang="nl-NL" smtClean="0"/>
              <a:t>16</a:t>
            </a:fld>
            <a:endParaRPr lang="nl-NL" dirty="0"/>
          </a:p>
        </p:txBody>
      </p:sp>
    </p:spTree>
    <p:extLst>
      <p:ext uri="{BB962C8B-B14F-4D97-AF65-F5344CB8AC3E}">
        <p14:creationId xmlns:p14="http://schemas.microsoft.com/office/powerpoint/2010/main" val="419098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0CA8724-DD18-4C90-9F7C-BE208239F6A8}" type="slidenum">
              <a:rPr lang="nl-NL" smtClean="0"/>
              <a:t>2</a:t>
            </a:fld>
            <a:endParaRPr lang="nl-NL" dirty="0"/>
          </a:p>
        </p:txBody>
      </p:sp>
    </p:spTree>
    <p:extLst>
      <p:ext uri="{BB962C8B-B14F-4D97-AF65-F5344CB8AC3E}">
        <p14:creationId xmlns:p14="http://schemas.microsoft.com/office/powerpoint/2010/main" val="155711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0CA8724-DD18-4C90-9F7C-BE208239F6A8}" type="slidenum">
              <a:rPr lang="nl-NL" smtClean="0"/>
              <a:t>3</a:t>
            </a:fld>
            <a:endParaRPr lang="nl-NL" dirty="0"/>
          </a:p>
        </p:txBody>
      </p:sp>
    </p:spTree>
    <p:extLst>
      <p:ext uri="{BB962C8B-B14F-4D97-AF65-F5344CB8AC3E}">
        <p14:creationId xmlns:p14="http://schemas.microsoft.com/office/powerpoint/2010/main" val="86057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0CA8724-DD18-4C90-9F7C-BE208239F6A8}" type="slidenum">
              <a:rPr lang="nl-NL" smtClean="0"/>
              <a:t>4</a:t>
            </a:fld>
            <a:endParaRPr lang="nl-NL" dirty="0"/>
          </a:p>
        </p:txBody>
      </p:sp>
    </p:spTree>
    <p:extLst>
      <p:ext uri="{BB962C8B-B14F-4D97-AF65-F5344CB8AC3E}">
        <p14:creationId xmlns:p14="http://schemas.microsoft.com/office/powerpoint/2010/main" val="273994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0CA8724-DD18-4C90-9F7C-BE208239F6A8}" type="slidenum">
              <a:rPr lang="nl-NL" smtClean="0"/>
              <a:t>5</a:t>
            </a:fld>
            <a:endParaRPr lang="nl-NL" dirty="0"/>
          </a:p>
        </p:txBody>
      </p:sp>
    </p:spTree>
    <p:extLst>
      <p:ext uri="{BB962C8B-B14F-4D97-AF65-F5344CB8AC3E}">
        <p14:creationId xmlns:p14="http://schemas.microsoft.com/office/powerpoint/2010/main" val="97470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0CA8724-DD18-4C90-9F7C-BE208239F6A8}" type="slidenum">
              <a:rPr lang="nl-NL" smtClean="0"/>
              <a:t>6</a:t>
            </a:fld>
            <a:endParaRPr lang="nl-NL" dirty="0"/>
          </a:p>
        </p:txBody>
      </p:sp>
    </p:spTree>
    <p:extLst>
      <p:ext uri="{BB962C8B-B14F-4D97-AF65-F5344CB8AC3E}">
        <p14:creationId xmlns:p14="http://schemas.microsoft.com/office/powerpoint/2010/main" val="51507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0CA8724-DD18-4C90-9F7C-BE208239F6A8}" type="slidenum">
              <a:rPr lang="nl-NL" smtClean="0"/>
              <a:t>7</a:t>
            </a:fld>
            <a:endParaRPr lang="nl-NL" dirty="0"/>
          </a:p>
        </p:txBody>
      </p:sp>
    </p:spTree>
    <p:extLst>
      <p:ext uri="{BB962C8B-B14F-4D97-AF65-F5344CB8AC3E}">
        <p14:creationId xmlns:p14="http://schemas.microsoft.com/office/powerpoint/2010/main" val="3313840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0CA8724-DD18-4C90-9F7C-BE208239F6A8}" type="slidenum">
              <a:rPr lang="nl-NL" smtClean="0"/>
              <a:t>8</a:t>
            </a:fld>
            <a:endParaRPr lang="nl-NL" dirty="0"/>
          </a:p>
        </p:txBody>
      </p:sp>
    </p:spTree>
    <p:extLst>
      <p:ext uri="{BB962C8B-B14F-4D97-AF65-F5344CB8AC3E}">
        <p14:creationId xmlns:p14="http://schemas.microsoft.com/office/powerpoint/2010/main" val="1636552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0CA8724-DD18-4C90-9F7C-BE208239F6A8}" type="slidenum">
              <a:rPr lang="nl-NL" smtClean="0"/>
              <a:t>9</a:t>
            </a:fld>
            <a:endParaRPr lang="nl-NL" dirty="0"/>
          </a:p>
        </p:txBody>
      </p:sp>
    </p:spTree>
    <p:extLst>
      <p:ext uri="{BB962C8B-B14F-4D97-AF65-F5344CB8AC3E}">
        <p14:creationId xmlns:p14="http://schemas.microsoft.com/office/powerpoint/2010/main" val="362067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p>
        </p:txBody>
      </p:sp>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 y="0"/>
            <a:ext cx="9145076" cy="6858000"/>
          </a:xfrm>
          <a:prstGeom prst="rect">
            <a:avLst/>
          </a:prstGeom>
        </p:spPr>
      </p:pic>
    </p:spTree>
    <p:extLst>
      <p:ext uri="{BB962C8B-B14F-4D97-AF65-F5344CB8AC3E}">
        <p14:creationId xmlns:p14="http://schemas.microsoft.com/office/powerpoint/2010/main" val="208942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p>
        </p:txBody>
      </p:sp>
      <p:pic>
        <p:nvPicPr>
          <p:cNvPr id="3" name="Afbeelding 2" descr="pag 2 ppt sard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63"/>
            <a:ext cx="9144000" cy="6857194"/>
          </a:xfrm>
          <a:prstGeom prst="rect">
            <a:avLst/>
          </a:prstGeom>
        </p:spPr>
      </p:pic>
      <p:sp>
        <p:nvSpPr>
          <p:cNvPr id="4" name="Tekstvak 3"/>
          <p:cNvSpPr txBox="1"/>
          <p:nvPr userDrawn="1"/>
        </p:nvSpPr>
        <p:spPr>
          <a:xfrm>
            <a:off x="1103730" y="1143693"/>
            <a:ext cx="6070512" cy="707886"/>
          </a:xfrm>
          <a:prstGeom prst="rect">
            <a:avLst/>
          </a:prstGeom>
          <a:noFill/>
        </p:spPr>
        <p:txBody>
          <a:bodyPr wrap="square" rtlCol="0">
            <a:spAutoFit/>
          </a:bodyPr>
          <a:lstStyle/>
          <a:p>
            <a:r>
              <a:rPr lang="nl-NL" sz="4000" b="1" dirty="0">
                <a:solidFill>
                  <a:schemeClr val="bg1"/>
                </a:solidFill>
                <a:cs typeface="Maven Pro Black"/>
              </a:rPr>
              <a:t>Titel presentatie</a:t>
            </a:r>
          </a:p>
        </p:txBody>
      </p:sp>
      <p:sp>
        <p:nvSpPr>
          <p:cNvPr id="5" name="Tekstvak 4"/>
          <p:cNvSpPr txBox="1"/>
          <p:nvPr userDrawn="1"/>
        </p:nvSpPr>
        <p:spPr>
          <a:xfrm>
            <a:off x="1103730" y="4037206"/>
            <a:ext cx="4558034" cy="584775"/>
          </a:xfrm>
          <a:prstGeom prst="rect">
            <a:avLst/>
          </a:prstGeom>
          <a:noFill/>
        </p:spPr>
        <p:txBody>
          <a:bodyPr wrap="square" rtlCol="0">
            <a:spAutoFit/>
          </a:bodyPr>
          <a:lstStyle/>
          <a:p>
            <a:r>
              <a:rPr lang="nl-NL" sz="3200" dirty="0">
                <a:solidFill>
                  <a:schemeClr val="bg1"/>
                </a:solidFill>
                <a:cs typeface="Maven Pro Black"/>
              </a:rPr>
              <a:t>Naam adviseur</a:t>
            </a:r>
          </a:p>
        </p:txBody>
      </p:sp>
    </p:spTree>
    <p:extLst>
      <p:ext uri="{BB962C8B-B14F-4D97-AF65-F5344CB8AC3E}">
        <p14:creationId xmlns:p14="http://schemas.microsoft.com/office/powerpoint/2010/main" val="108163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Afbeelding 6" descr="pag 3 ppt sard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874"/>
            <a:ext cx="9144000" cy="6857194"/>
          </a:xfrm>
          <a:prstGeom prst="rect">
            <a:avLst/>
          </a:prstGeom>
        </p:spPr>
      </p:pic>
      <p:sp>
        <p:nvSpPr>
          <p:cNvPr id="2" name="Titel 1"/>
          <p:cNvSpPr>
            <a:spLocks noGrp="1"/>
          </p:cNvSpPr>
          <p:nvPr>
            <p:ph type="title"/>
          </p:nvPr>
        </p:nvSpPr>
        <p:spPr>
          <a:xfrm>
            <a:off x="457200" y="274638"/>
            <a:ext cx="8229600" cy="1143000"/>
          </a:xfrm>
          <a:prstGeom prst="rect">
            <a:avLst/>
          </a:prstGeom>
        </p:spPr>
        <p:txBody>
          <a:bodyPr/>
          <a:lstStyle>
            <a:lvl1pPr>
              <a:defRPr sz="4000" b="1">
                <a:solidFill>
                  <a:srgbClr val="00457C"/>
                </a:solidFill>
              </a:defRPr>
            </a:lvl1pPr>
          </a:lstStyle>
          <a:p>
            <a:r>
              <a:rPr lang="nl-NL" dirty="0"/>
              <a:t>Titelstijl van model bewerken</a:t>
            </a:r>
          </a:p>
        </p:txBody>
      </p:sp>
      <p:sp>
        <p:nvSpPr>
          <p:cNvPr id="3" name="Tijdelijke aanduiding voor inhoud 2"/>
          <p:cNvSpPr>
            <a:spLocks noGrp="1"/>
          </p:cNvSpPr>
          <p:nvPr>
            <p:ph idx="1"/>
          </p:nvPr>
        </p:nvSpPr>
        <p:spPr>
          <a:xfrm>
            <a:off x="457200" y="1600200"/>
            <a:ext cx="8229600" cy="4525963"/>
          </a:xfrm>
          <a:prstGeom prst="rect">
            <a:avLst/>
          </a:prstGeom>
        </p:spPr>
        <p:txBody>
          <a:bodyPr/>
          <a:lstStyle>
            <a:lvl1pPr>
              <a:defRPr>
                <a:solidFill>
                  <a:srgbClr val="00457C"/>
                </a:solidFill>
              </a:defRPr>
            </a:lvl1pPr>
            <a:lvl2pPr>
              <a:defRPr>
                <a:solidFill>
                  <a:srgbClr val="00457C"/>
                </a:solidFill>
              </a:defRPr>
            </a:lvl2pPr>
            <a:lvl3pPr>
              <a:defRPr>
                <a:solidFill>
                  <a:srgbClr val="00457C"/>
                </a:solidFill>
              </a:defRPr>
            </a:lvl3pPr>
            <a:lvl4pPr>
              <a:defRPr>
                <a:solidFill>
                  <a:srgbClr val="00457C"/>
                </a:solidFill>
              </a:defRPr>
            </a:lvl4pPr>
            <a:lvl5pPr>
              <a:defRPr>
                <a:solidFill>
                  <a:srgbClr val="00457C"/>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a:defRPr>
                <a:solidFill>
                  <a:srgbClr val="00457C"/>
                </a:solidFill>
              </a:defRPr>
            </a:lvl1pPr>
          </a:lstStyle>
          <a:p>
            <a:endParaRPr lang="nl-NL" dirty="0"/>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lvl1pPr>
              <a:defRPr>
                <a:solidFill>
                  <a:srgbClr val="00457C"/>
                </a:solidFill>
              </a:defRPr>
            </a:lvl1pPr>
          </a:lstStyle>
          <a:p>
            <a:fld id="{140FF2D0-4F7F-564F-9949-CEB9B7F48B0D}" type="slidenum">
              <a:rPr lang="nl-NL" smtClean="0"/>
              <a:pPr/>
              <a:t>‹#›</a:t>
            </a:fld>
            <a:endParaRPr lang="nl-NL" dirty="0"/>
          </a:p>
        </p:txBody>
      </p:sp>
      <p:sp>
        <p:nvSpPr>
          <p:cNvPr id="8" name="Tekstvak 7"/>
          <p:cNvSpPr txBox="1"/>
          <p:nvPr userDrawn="1"/>
        </p:nvSpPr>
        <p:spPr>
          <a:xfrm>
            <a:off x="-884313" y="401045"/>
            <a:ext cx="184666" cy="369332"/>
          </a:xfrm>
          <a:prstGeom prst="rect">
            <a:avLst/>
          </a:prstGeom>
          <a:noFill/>
        </p:spPr>
        <p:txBody>
          <a:bodyPr wrap="none" rtlCol="0">
            <a:spAutoFit/>
          </a:bodyPr>
          <a:lstStyle/>
          <a:p>
            <a:endParaRPr lang="nl-NL" dirty="0">
              <a:solidFill>
                <a:srgbClr val="00457C"/>
              </a:solidFill>
            </a:endParaRPr>
          </a:p>
        </p:txBody>
      </p:sp>
    </p:spTree>
    <p:extLst>
      <p:ext uri="{BB962C8B-B14F-4D97-AF65-F5344CB8AC3E}">
        <p14:creationId xmlns:p14="http://schemas.microsoft.com/office/powerpoint/2010/main" val="189847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pic>
        <p:nvPicPr>
          <p:cNvPr id="8" name="Afbeelding 7" descr="pag 3 ppt sard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874"/>
            <a:ext cx="9144000" cy="6857194"/>
          </a:xfrm>
          <a:prstGeom prst="rect">
            <a:avLst/>
          </a:prstGeom>
        </p:spPr>
      </p:pic>
      <p:sp>
        <p:nvSpPr>
          <p:cNvPr id="2" name="Titel 1"/>
          <p:cNvSpPr>
            <a:spLocks noGrp="1"/>
          </p:cNvSpPr>
          <p:nvPr>
            <p:ph type="title"/>
          </p:nvPr>
        </p:nvSpPr>
        <p:spPr>
          <a:xfrm>
            <a:off x="457200" y="274638"/>
            <a:ext cx="8229600" cy="1143000"/>
          </a:xfrm>
          <a:prstGeom prst="rect">
            <a:avLst/>
          </a:prstGeom>
        </p:spPr>
        <p:txBody>
          <a:bodyPr/>
          <a:lstStyle>
            <a:lvl1pPr>
              <a:defRPr sz="4000" b="1">
                <a:solidFill>
                  <a:srgbClr val="00457C"/>
                </a:solidFill>
              </a:defRPr>
            </a:lvl1pPr>
          </a:lstStyle>
          <a:p>
            <a:r>
              <a:rPr lang="nl-NL" dirty="0"/>
              <a:t>Titelstijl van model bewerken</a:t>
            </a:r>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baseline="0">
                <a:solidFill>
                  <a:srgbClr val="00457C"/>
                </a:solidFill>
              </a:defRPr>
            </a:lvl1pPr>
            <a:lvl2pPr>
              <a:defRPr sz="2400">
                <a:solidFill>
                  <a:srgbClr val="00457C"/>
                </a:solidFill>
              </a:defRPr>
            </a:lvl2pPr>
            <a:lvl3pPr>
              <a:defRPr sz="2000">
                <a:solidFill>
                  <a:srgbClr val="00457C"/>
                </a:solidFill>
              </a:defRPr>
            </a:lvl3pPr>
            <a:lvl4pPr>
              <a:defRPr sz="1800">
                <a:solidFill>
                  <a:srgbClr val="00457C"/>
                </a:solidFill>
              </a:defRPr>
            </a:lvl4pPr>
            <a:lvl5pPr>
              <a:defRPr sz="1800">
                <a:solidFill>
                  <a:srgbClr val="00457C"/>
                </a:solidFill>
              </a:defRPr>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solidFill>
                  <a:srgbClr val="00457C"/>
                </a:solidFill>
              </a:defRPr>
            </a:lvl1pPr>
            <a:lvl2pPr>
              <a:defRPr sz="2400">
                <a:solidFill>
                  <a:srgbClr val="00457C"/>
                </a:solidFill>
              </a:defRPr>
            </a:lvl2pPr>
            <a:lvl3pPr>
              <a:defRPr sz="2000">
                <a:solidFill>
                  <a:srgbClr val="00457C"/>
                </a:solidFill>
              </a:defRPr>
            </a:lvl3pPr>
            <a:lvl4pPr>
              <a:defRPr sz="1800">
                <a:solidFill>
                  <a:srgbClr val="00457C"/>
                </a:solidFill>
              </a:defRPr>
            </a:lvl4pPr>
            <a:lvl5pPr>
              <a:defRPr sz="1800">
                <a:solidFill>
                  <a:srgbClr val="00457C"/>
                </a:solidFill>
              </a:defRPr>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lvl1pPr>
              <a:defRPr>
                <a:solidFill>
                  <a:srgbClr val="00457C"/>
                </a:solidFill>
              </a:defRPr>
            </a:lvl1pPr>
          </a:lstStyle>
          <a:p>
            <a:endParaRPr lang="nl-NL" dirty="0"/>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lvl1pPr>
              <a:defRPr>
                <a:solidFill>
                  <a:srgbClr val="00457C"/>
                </a:solidFill>
              </a:defRPr>
            </a:lvl1pPr>
          </a:lstStyle>
          <a:p>
            <a:fld id="{140FF2D0-4F7F-564F-9949-CEB9B7F48B0D}" type="slidenum">
              <a:rPr lang="nl-NL" smtClean="0"/>
              <a:pPr/>
              <a:t>‹#›</a:t>
            </a:fld>
            <a:endParaRPr lang="nl-NL" dirty="0"/>
          </a:p>
        </p:txBody>
      </p:sp>
      <p:sp>
        <p:nvSpPr>
          <p:cNvPr id="9" name="Tekstvak 8"/>
          <p:cNvSpPr txBox="1"/>
          <p:nvPr userDrawn="1"/>
        </p:nvSpPr>
        <p:spPr>
          <a:xfrm>
            <a:off x="-884313" y="401045"/>
            <a:ext cx="184666" cy="369332"/>
          </a:xfrm>
          <a:prstGeom prst="rect">
            <a:avLst/>
          </a:prstGeom>
          <a:noFill/>
        </p:spPr>
        <p:txBody>
          <a:bodyPr wrap="none" rtlCol="0">
            <a:spAutoFit/>
          </a:bodyPr>
          <a:lstStyle/>
          <a:p>
            <a:endParaRPr lang="nl-NL" dirty="0">
              <a:solidFill>
                <a:srgbClr val="00457C"/>
              </a:solidFill>
            </a:endParaRPr>
          </a:p>
        </p:txBody>
      </p:sp>
    </p:spTree>
    <p:extLst>
      <p:ext uri="{BB962C8B-B14F-4D97-AF65-F5344CB8AC3E}">
        <p14:creationId xmlns:p14="http://schemas.microsoft.com/office/powerpoint/2010/main" val="332109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descr="pag 3 ppt sard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874"/>
            <a:ext cx="9144000" cy="6857194"/>
          </a:xfrm>
          <a:prstGeom prst="rect">
            <a:avLst/>
          </a:prstGeom>
        </p:spPr>
      </p:pic>
      <p:sp>
        <p:nvSpPr>
          <p:cNvPr id="2" name="Titel 1"/>
          <p:cNvSpPr>
            <a:spLocks noGrp="1"/>
          </p:cNvSpPr>
          <p:nvPr>
            <p:ph type="title"/>
          </p:nvPr>
        </p:nvSpPr>
        <p:spPr>
          <a:xfrm>
            <a:off x="457200" y="274638"/>
            <a:ext cx="8229600" cy="1143000"/>
          </a:xfrm>
          <a:prstGeom prst="rect">
            <a:avLst/>
          </a:prstGeom>
        </p:spPr>
        <p:txBody>
          <a:bodyPr/>
          <a:lstStyle>
            <a:lvl1pPr>
              <a:defRPr sz="4000" b="1">
                <a:solidFill>
                  <a:srgbClr val="00457C"/>
                </a:solidFill>
              </a:defRPr>
            </a:lvl1pPr>
          </a:lstStyle>
          <a:p>
            <a:r>
              <a:rPr lang="nl-NL" dirty="0"/>
              <a:t>Titelstijl van model bewerken</a:t>
            </a:r>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lvl1pPr>
              <a:defRPr>
                <a:solidFill>
                  <a:srgbClr val="00457C"/>
                </a:solidFill>
              </a:defRPr>
            </a:lvl1pPr>
          </a:lstStyle>
          <a:p>
            <a:endParaRPr lang="nl-NL" dirty="0"/>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lvl1pPr>
              <a:defRPr>
                <a:solidFill>
                  <a:srgbClr val="00457C"/>
                </a:solidFill>
              </a:defRPr>
            </a:lvl1pPr>
          </a:lstStyle>
          <a:p>
            <a:fld id="{140FF2D0-4F7F-564F-9949-CEB9B7F48B0D}" type="slidenum">
              <a:rPr lang="nl-NL" smtClean="0"/>
              <a:pPr/>
              <a:t>‹#›</a:t>
            </a:fld>
            <a:endParaRPr lang="nl-NL" dirty="0"/>
          </a:p>
        </p:txBody>
      </p:sp>
      <p:sp>
        <p:nvSpPr>
          <p:cNvPr id="7" name="Tekstvak 6"/>
          <p:cNvSpPr txBox="1"/>
          <p:nvPr userDrawn="1"/>
        </p:nvSpPr>
        <p:spPr>
          <a:xfrm>
            <a:off x="-884313" y="401045"/>
            <a:ext cx="184666" cy="369332"/>
          </a:xfrm>
          <a:prstGeom prst="rect">
            <a:avLst/>
          </a:prstGeom>
          <a:noFill/>
        </p:spPr>
        <p:txBody>
          <a:bodyPr wrap="none" rtlCol="0">
            <a:spAutoFit/>
          </a:bodyPr>
          <a:lstStyle/>
          <a:p>
            <a:endParaRPr lang="nl-NL" dirty="0">
              <a:solidFill>
                <a:srgbClr val="00457C"/>
              </a:solidFill>
            </a:endParaRPr>
          </a:p>
        </p:txBody>
      </p:sp>
    </p:spTree>
    <p:extLst>
      <p:ext uri="{BB962C8B-B14F-4D97-AF65-F5344CB8AC3E}">
        <p14:creationId xmlns:p14="http://schemas.microsoft.com/office/powerpoint/2010/main" val="177863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ina voor afbeeldingen">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63"/>
            <a:ext cx="9144539" cy="6857598"/>
          </a:xfrm>
          <a:prstGeom prst="rect">
            <a:avLst/>
          </a:prstGeom>
        </p:spPr>
      </p:pic>
      <p:sp>
        <p:nvSpPr>
          <p:cNvPr id="2" name="Titel 1"/>
          <p:cNvSpPr>
            <a:spLocks noGrp="1"/>
          </p:cNvSpPr>
          <p:nvPr>
            <p:ph type="title" hasCustomPrompt="1"/>
          </p:nvPr>
        </p:nvSpPr>
        <p:spPr>
          <a:xfrm>
            <a:off x="457200" y="274638"/>
            <a:ext cx="8229600" cy="1143000"/>
          </a:xfrm>
          <a:prstGeom prst="rect">
            <a:avLst/>
          </a:prstGeom>
        </p:spPr>
        <p:txBody>
          <a:bodyPr/>
          <a:lstStyle>
            <a:lvl1pPr>
              <a:defRPr sz="4000" b="1">
                <a:solidFill>
                  <a:srgbClr val="00457C"/>
                </a:solidFill>
              </a:defRPr>
            </a:lvl1pPr>
          </a:lstStyle>
          <a:p>
            <a:r>
              <a:rPr lang="nl-NL" dirty="0"/>
              <a:t>Titel</a:t>
            </a:r>
          </a:p>
        </p:txBody>
      </p:sp>
    </p:spTree>
    <p:extLst>
      <p:ext uri="{BB962C8B-B14F-4D97-AF65-F5344CB8AC3E}">
        <p14:creationId xmlns:p14="http://schemas.microsoft.com/office/powerpoint/2010/main" val="255522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 y="-1"/>
            <a:ext cx="9144538" cy="6857597"/>
          </a:xfrm>
          <a:prstGeom prst="rect">
            <a:avLst/>
          </a:prstGeom>
        </p:spPr>
      </p:pic>
      <p:sp>
        <p:nvSpPr>
          <p:cNvPr id="2" name="Titel 1"/>
          <p:cNvSpPr>
            <a:spLocks noGrp="1"/>
          </p:cNvSpPr>
          <p:nvPr>
            <p:ph type="title" hasCustomPrompt="1"/>
          </p:nvPr>
        </p:nvSpPr>
        <p:spPr>
          <a:xfrm>
            <a:off x="457200" y="3726049"/>
            <a:ext cx="4563035" cy="1143000"/>
          </a:xfrm>
          <a:prstGeom prst="rect">
            <a:avLst/>
          </a:prstGeom>
        </p:spPr>
        <p:txBody>
          <a:bodyPr/>
          <a:lstStyle>
            <a:lvl1pPr algn="l">
              <a:defRPr sz="4000" b="1" baseline="0">
                <a:solidFill>
                  <a:schemeClr val="bg1"/>
                </a:solidFill>
              </a:defRPr>
            </a:lvl1pPr>
          </a:lstStyle>
          <a:p>
            <a:r>
              <a:rPr lang="nl-NL" dirty="0"/>
              <a:t>Klik om de tekst te bewerken</a:t>
            </a:r>
          </a:p>
        </p:txBody>
      </p:sp>
    </p:spTree>
    <p:extLst>
      <p:ext uri="{BB962C8B-B14F-4D97-AF65-F5344CB8AC3E}">
        <p14:creationId xmlns:p14="http://schemas.microsoft.com/office/powerpoint/2010/main" val="17662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944058"/>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50" r:id="rId3"/>
    <p:sldLayoutId id="2147483652" r:id="rId4"/>
    <p:sldLayoutId id="2147483654" r:id="rId5"/>
    <p:sldLayoutId id="2147483657" r:id="rId6"/>
    <p:sldLayoutId id="2147483658"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sardes.nl/C78-N337-380-mini-peuterstelsels-in-Nederland.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194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Verschillen in bekostigingswijze lokaal peuterstelsel (2)</a:t>
            </a:r>
          </a:p>
        </p:txBody>
      </p:sp>
      <p:sp>
        <p:nvSpPr>
          <p:cNvPr id="3" name="Tijdelijke aanduiding voor inhoud 2"/>
          <p:cNvSpPr>
            <a:spLocks noGrp="1"/>
          </p:cNvSpPr>
          <p:nvPr>
            <p:ph idx="1"/>
          </p:nvPr>
        </p:nvSpPr>
        <p:spPr>
          <a:xfrm>
            <a:off x="457200" y="1417638"/>
            <a:ext cx="8229600" cy="4708525"/>
          </a:xfrm>
        </p:spPr>
        <p:txBody>
          <a:bodyPr/>
          <a:lstStyle/>
          <a:p>
            <a:pPr marL="0" indent="0">
              <a:buNone/>
            </a:pPr>
            <a:r>
              <a:rPr lang="nl-NL" sz="1800" b="1" dirty="0"/>
              <a:t>3) Uurprijsbekostiging</a:t>
            </a:r>
            <a:r>
              <a:rPr lang="nl-NL" sz="1800" dirty="0"/>
              <a:t> </a:t>
            </a:r>
          </a:p>
          <a:p>
            <a:pPr marL="0" indent="0">
              <a:buNone/>
            </a:pPr>
            <a:r>
              <a:rPr lang="nl-NL" sz="1800" dirty="0"/>
              <a:t>Bijv. € 1 per uur voor extra kwaliteit reguliere peuter en € 2 per uur voor extra kwaliteit doelgroeppeuter</a:t>
            </a:r>
          </a:p>
          <a:p>
            <a:pPr marL="0" indent="0">
              <a:buNone/>
            </a:pPr>
            <a:endParaRPr lang="nl-NL" sz="1800" dirty="0"/>
          </a:p>
          <a:p>
            <a:pPr marL="0" indent="0">
              <a:buNone/>
            </a:pPr>
            <a:r>
              <a:rPr lang="nl-NL" sz="1800" b="1" dirty="0"/>
              <a:t>4) (Variabele) Groepsbekostiging</a:t>
            </a:r>
            <a:r>
              <a:rPr lang="nl-NL" sz="1800" dirty="0"/>
              <a:t>: één bedrag o.g.v. a) aantal peuters op groep en b) aandeel doelgroeppeuters daarbinnen </a:t>
            </a:r>
          </a:p>
          <a:p>
            <a:pPr marL="0" indent="0">
              <a:buNone/>
            </a:pPr>
            <a:r>
              <a:rPr lang="nl-NL" sz="1800" dirty="0"/>
              <a:t>Bijv. € 26.190 voor een groep met 13-16 peuters met maximaal 4 doelgroeppeuters oplopend tot ca. € 40.000 voor groep met alleen doelgroeppeuters</a:t>
            </a:r>
            <a:endParaRPr lang="nl-NL" sz="2000" dirty="0"/>
          </a:p>
          <a:p>
            <a:endParaRPr lang="nl-NL" sz="2000" dirty="0"/>
          </a:p>
        </p:txBody>
      </p:sp>
    </p:spTree>
    <p:extLst>
      <p:ext uri="{BB962C8B-B14F-4D97-AF65-F5344CB8AC3E}">
        <p14:creationId xmlns:p14="http://schemas.microsoft.com/office/powerpoint/2010/main" val="1804297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Diverse kostprijzen reguliere POV en POV met VE</a:t>
            </a:r>
          </a:p>
        </p:txBody>
      </p:sp>
      <p:sp>
        <p:nvSpPr>
          <p:cNvPr id="3" name="Tijdelijke aanduiding voor inhoud 2"/>
          <p:cNvSpPr>
            <a:spLocks noGrp="1"/>
          </p:cNvSpPr>
          <p:nvPr>
            <p:ph idx="1"/>
          </p:nvPr>
        </p:nvSpPr>
        <p:spPr>
          <a:xfrm>
            <a:off x="457200" y="996288"/>
            <a:ext cx="8229600" cy="5129876"/>
          </a:xfrm>
        </p:spPr>
        <p:txBody>
          <a:bodyPr/>
          <a:lstStyle/>
          <a:p>
            <a:pPr marL="0" indent="0">
              <a:buNone/>
            </a:pPr>
            <a:endParaRPr lang="nl-NL" sz="1800" dirty="0"/>
          </a:p>
          <a:p>
            <a:pPr marL="0" indent="0">
              <a:buNone/>
            </a:pPr>
            <a:r>
              <a:rPr lang="nl-NL" sz="1800" dirty="0"/>
              <a:t>																																																																																																																																																																																																																																	</a:t>
            </a:r>
          </a:p>
        </p:txBody>
      </p:sp>
      <p:graphicFrame>
        <p:nvGraphicFramePr>
          <p:cNvPr id="4" name="Tabel 3"/>
          <p:cNvGraphicFramePr>
            <a:graphicFrameLocks noGrp="1"/>
          </p:cNvGraphicFramePr>
          <p:nvPr>
            <p:extLst>
              <p:ext uri="{D42A27DB-BD31-4B8C-83A1-F6EECF244321}">
                <p14:modId xmlns:p14="http://schemas.microsoft.com/office/powerpoint/2010/main" val="1906366781"/>
              </p:ext>
            </p:extLst>
          </p:nvPr>
        </p:nvGraphicFramePr>
        <p:xfrm>
          <a:off x="595952" y="1417638"/>
          <a:ext cx="8084024" cy="5110480"/>
        </p:xfrm>
        <a:graphic>
          <a:graphicData uri="http://schemas.openxmlformats.org/drawingml/2006/table">
            <a:tbl>
              <a:tblPr firstRow="1" bandRow="1">
                <a:tableStyleId>{5C22544A-7EE6-4342-B048-85BDC9FD1C3A}</a:tableStyleId>
              </a:tblPr>
              <a:tblGrid>
                <a:gridCol w="6869373">
                  <a:extLst>
                    <a:ext uri="{9D8B030D-6E8A-4147-A177-3AD203B41FA5}">
                      <a16:colId xmlns:a16="http://schemas.microsoft.com/office/drawing/2014/main" val="20000"/>
                    </a:ext>
                  </a:extLst>
                </a:gridCol>
                <a:gridCol w="1214651">
                  <a:extLst>
                    <a:ext uri="{9D8B030D-6E8A-4147-A177-3AD203B41FA5}">
                      <a16:colId xmlns:a16="http://schemas.microsoft.com/office/drawing/2014/main" val="20001"/>
                    </a:ext>
                  </a:extLst>
                </a:gridCol>
              </a:tblGrid>
              <a:tr h="370840">
                <a:tc>
                  <a:txBody>
                    <a:bodyPr/>
                    <a:lstStyle/>
                    <a:p>
                      <a:pPr>
                        <a:lnSpc>
                          <a:spcPct val="100000"/>
                        </a:lnSpc>
                      </a:pPr>
                      <a:r>
                        <a:rPr lang="nl-NL" sz="1400" dirty="0">
                          <a:latin typeface="+mj-lt"/>
                        </a:rPr>
                        <a:t>Aanbod</a:t>
                      </a:r>
                    </a:p>
                  </a:txBody>
                  <a:tcPr/>
                </a:tc>
                <a:tc>
                  <a:txBody>
                    <a:bodyPr/>
                    <a:lstStyle/>
                    <a:p>
                      <a:pPr>
                        <a:lnSpc>
                          <a:spcPct val="100000"/>
                        </a:lnSpc>
                      </a:pPr>
                      <a:r>
                        <a:rPr lang="nl-NL" sz="1400" dirty="0">
                          <a:latin typeface="+mj-lt"/>
                        </a:rPr>
                        <a:t>Kostprijs per uur</a:t>
                      </a:r>
                    </a:p>
                  </a:txBody>
                  <a:tcPr/>
                </a:tc>
                <a:extLst>
                  <a:ext uri="{0D108BD9-81ED-4DB2-BD59-A6C34878D82A}">
                    <a16:rowId xmlns:a16="http://schemas.microsoft.com/office/drawing/2014/main" val="10000"/>
                  </a:ext>
                </a:extLst>
              </a:tr>
              <a:tr h="370840">
                <a:tc>
                  <a:txBody>
                    <a:bodyPr/>
                    <a:lstStyle/>
                    <a:p>
                      <a:pPr>
                        <a:lnSpc>
                          <a:spcPct val="100000"/>
                        </a:lnSpc>
                      </a:pPr>
                      <a:r>
                        <a:rPr lang="nl-NL" sz="1400" dirty="0">
                          <a:latin typeface="+mj-lt"/>
                        </a:rPr>
                        <a:t>Kostprijs van uur reguliere POV in KDV (kwaliteit conform Wet IKK)</a:t>
                      </a:r>
                    </a:p>
                  </a:txBody>
                  <a:tcPr/>
                </a:tc>
                <a:tc>
                  <a:txBody>
                    <a:bodyPr/>
                    <a:lstStyle/>
                    <a:p>
                      <a:pPr algn="r" fontAlgn="base" hangingPunct="0">
                        <a:lnSpc>
                          <a:spcPct val="100000"/>
                        </a:lnSpc>
                        <a:spcAft>
                          <a:spcPts val="0"/>
                        </a:spcAft>
                      </a:pPr>
                      <a:r>
                        <a:rPr lang="nl-NL" sz="1400" dirty="0">
                          <a:effectLst/>
                          <a:latin typeface="+mj-lt"/>
                          <a:ea typeface="Calibri"/>
                          <a:cs typeface="Calibri"/>
                        </a:rPr>
                        <a:t>€ 7,45 / € 8,02</a:t>
                      </a:r>
                      <a:endParaRPr lang="nl-NL" sz="1400" dirty="0">
                        <a:effectLst/>
                        <a:latin typeface="+mj-lt"/>
                        <a:ea typeface="Times New Roman"/>
                        <a:cs typeface="Times New Roman"/>
                      </a:endParaRPr>
                    </a:p>
                  </a:txBody>
                  <a:tcPr marL="44450" marR="44450" marT="0" marB="0" anchor="ctr"/>
                </a:tc>
                <a:extLst>
                  <a:ext uri="{0D108BD9-81ED-4DB2-BD59-A6C34878D82A}">
                    <a16:rowId xmlns:a16="http://schemas.microsoft.com/office/drawing/2014/main" val="10001"/>
                  </a:ext>
                </a:extLst>
              </a:tr>
              <a:tr h="370840">
                <a:tc>
                  <a:txBody>
                    <a:bodyPr/>
                    <a:lstStyle/>
                    <a:p>
                      <a:pPr>
                        <a:lnSpc>
                          <a:spcPct val="100000"/>
                        </a:lnSpc>
                      </a:pPr>
                      <a:r>
                        <a:rPr lang="nl-NL" sz="1400" dirty="0">
                          <a:latin typeface="+mj-lt"/>
                        </a:rPr>
                        <a:t>Kostprijs van uur reguliere POV (geen doelgroeppeuters in groep van 16 peuters) (2 dagdelen / 5 uren per week)</a:t>
                      </a:r>
                    </a:p>
                  </a:txBody>
                  <a:tcPr/>
                </a:tc>
                <a:tc>
                  <a:txBody>
                    <a:bodyPr/>
                    <a:lstStyle/>
                    <a:p>
                      <a:pPr algn="r" fontAlgn="base" hangingPunct="0">
                        <a:lnSpc>
                          <a:spcPct val="100000"/>
                        </a:lnSpc>
                        <a:spcAft>
                          <a:spcPts val="0"/>
                        </a:spcAft>
                      </a:pPr>
                      <a:r>
                        <a:rPr lang="nl-NL" sz="1400" dirty="0">
                          <a:effectLst/>
                          <a:latin typeface="+mj-lt"/>
                          <a:ea typeface="Calibri"/>
                          <a:cs typeface="Calibri"/>
                        </a:rPr>
                        <a:t>€ 8,91</a:t>
                      </a:r>
                      <a:endParaRPr lang="nl-NL" sz="1400" dirty="0">
                        <a:effectLst/>
                        <a:latin typeface="+mj-lt"/>
                        <a:ea typeface="Times New Roman"/>
                        <a:cs typeface="Times New Roman"/>
                      </a:endParaRPr>
                    </a:p>
                  </a:txBody>
                  <a:tcPr marL="44450" marR="44450" marT="0" marB="0" anchor="ctr"/>
                </a:tc>
                <a:extLst>
                  <a:ext uri="{0D108BD9-81ED-4DB2-BD59-A6C34878D82A}">
                    <a16:rowId xmlns:a16="http://schemas.microsoft.com/office/drawing/2014/main" val="10002"/>
                  </a:ext>
                </a:extLst>
              </a:tr>
              <a:tr h="370840">
                <a:tc>
                  <a:txBody>
                    <a:bodyPr/>
                    <a:lstStyle/>
                    <a:p>
                      <a:pPr>
                        <a:lnSpc>
                          <a:spcPct val="100000"/>
                        </a:lnSpc>
                      </a:pPr>
                      <a:r>
                        <a:rPr lang="nl-NL" sz="1400" dirty="0">
                          <a:latin typeface="+mj-lt"/>
                        </a:rPr>
                        <a:t>Kostprijs van uur POV met VE (30% doelgroeppeuters in groep van 16 peuters)</a:t>
                      </a:r>
                    </a:p>
                  </a:txBody>
                  <a:tcPr/>
                </a:tc>
                <a:tc>
                  <a:txBody>
                    <a:bodyPr/>
                    <a:lstStyle/>
                    <a:p>
                      <a:pPr algn="r" fontAlgn="base" hangingPunct="0">
                        <a:lnSpc>
                          <a:spcPct val="100000"/>
                        </a:lnSpc>
                        <a:spcAft>
                          <a:spcPts val="0"/>
                        </a:spcAft>
                      </a:pPr>
                      <a:r>
                        <a:rPr lang="nl-NL" sz="1400" dirty="0">
                          <a:effectLst/>
                          <a:latin typeface="+mj-lt"/>
                          <a:ea typeface="Calibri"/>
                          <a:cs typeface="Calibri"/>
                        </a:rPr>
                        <a:t>€ 9,59</a:t>
                      </a:r>
                      <a:endParaRPr lang="nl-NL" sz="1400" dirty="0">
                        <a:effectLst/>
                        <a:latin typeface="+mj-lt"/>
                        <a:ea typeface="Times New Roman"/>
                        <a:cs typeface="Times New Roman"/>
                      </a:endParaRPr>
                    </a:p>
                  </a:txBody>
                  <a:tcPr marL="44450" marR="44450" marT="0" marB="0" anchor="ctr"/>
                </a:tc>
                <a:extLst>
                  <a:ext uri="{0D108BD9-81ED-4DB2-BD59-A6C34878D82A}">
                    <a16:rowId xmlns:a16="http://schemas.microsoft.com/office/drawing/2014/main" val="10003"/>
                  </a:ext>
                </a:extLst>
              </a:tr>
              <a:tr h="370840">
                <a:tc>
                  <a:txBody>
                    <a:bodyPr/>
                    <a:lstStyle/>
                    <a:p>
                      <a:pPr>
                        <a:lnSpc>
                          <a:spcPct val="100000"/>
                        </a:lnSpc>
                      </a:pPr>
                      <a:r>
                        <a:rPr lang="nl-NL" sz="1400" dirty="0">
                          <a:latin typeface="+mj-lt"/>
                        </a:rPr>
                        <a:t>Kostprijs van uur reguliere POV bij willekeurige aanbieder</a:t>
                      </a:r>
                    </a:p>
                  </a:txBody>
                  <a:tcPr/>
                </a:tc>
                <a:tc>
                  <a:txBody>
                    <a:bodyPr/>
                    <a:lstStyle/>
                    <a:p>
                      <a:pPr algn="r" fontAlgn="base" hangingPunct="0">
                        <a:lnSpc>
                          <a:spcPct val="100000"/>
                        </a:lnSpc>
                        <a:spcAft>
                          <a:spcPts val="0"/>
                        </a:spcAft>
                      </a:pPr>
                      <a:r>
                        <a:rPr kumimoji="0" lang="nl-NL" sz="1400" b="0" i="0" u="none" strike="noStrike" kern="1200" cap="none" spc="0" normalizeH="0" baseline="0" noProof="0" dirty="0">
                          <a:ln>
                            <a:noFill/>
                          </a:ln>
                          <a:solidFill>
                            <a:srgbClr val="263381"/>
                          </a:solidFill>
                          <a:effectLst/>
                          <a:uLnTx/>
                          <a:uFillTx/>
                          <a:latin typeface="+mj-lt"/>
                          <a:ea typeface="Calibri"/>
                          <a:cs typeface="Calibri"/>
                        </a:rPr>
                        <a:t>€ </a:t>
                      </a:r>
                      <a:r>
                        <a:rPr lang="nl-NL" sz="1400" dirty="0">
                          <a:effectLst/>
                          <a:latin typeface="+mj-lt"/>
                          <a:ea typeface="Times New Roman"/>
                          <a:cs typeface="Times New Roman"/>
                        </a:rPr>
                        <a:t>9,38</a:t>
                      </a:r>
                    </a:p>
                  </a:txBody>
                  <a:tcPr marL="44450" marR="44450" marT="0" marB="0" anchor="ctr"/>
                </a:tc>
                <a:extLst>
                  <a:ext uri="{0D108BD9-81ED-4DB2-BD59-A6C34878D82A}">
                    <a16:rowId xmlns:a16="http://schemas.microsoft.com/office/drawing/2014/main" val="10004"/>
                  </a:ext>
                </a:extLst>
              </a:tr>
              <a:tr h="370840">
                <a:tc>
                  <a:txBody>
                    <a:bodyPr/>
                    <a:lstStyle/>
                    <a:p>
                      <a:pPr>
                        <a:lnSpc>
                          <a:spcPct val="100000"/>
                        </a:lnSpc>
                      </a:pPr>
                      <a:r>
                        <a:rPr lang="nl-NL" sz="1400" dirty="0">
                          <a:latin typeface="+mj-lt"/>
                        </a:rPr>
                        <a:t>Kostprijs van uur POV met VE bij willekeurige aanbieder</a:t>
                      </a:r>
                    </a:p>
                  </a:txBody>
                  <a:tcPr/>
                </a:tc>
                <a:tc>
                  <a:txBody>
                    <a:bodyPr/>
                    <a:lstStyle/>
                    <a:p>
                      <a:pPr algn="r" fontAlgn="base" hangingPunct="0">
                        <a:lnSpc>
                          <a:spcPct val="100000"/>
                        </a:lnSpc>
                        <a:spcAft>
                          <a:spcPts val="0"/>
                        </a:spcAft>
                      </a:pPr>
                      <a:r>
                        <a:rPr kumimoji="0" lang="nl-NL" sz="1400" b="0" i="0" u="none" strike="noStrike" kern="1200" cap="none" spc="0" normalizeH="0" baseline="0" noProof="0" dirty="0">
                          <a:ln>
                            <a:noFill/>
                          </a:ln>
                          <a:solidFill>
                            <a:srgbClr val="263381"/>
                          </a:solidFill>
                          <a:effectLst/>
                          <a:uLnTx/>
                          <a:uFillTx/>
                          <a:latin typeface="+mj-lt"/>
                          <a:ea typeface="Calibri"/>
                          <a:cs typeface="Calibri"/>
                        </a:rPr>
                        <a:t>€ </a:t>
                      </a:r>
                      <a:r>
                        <a:rPr lang="nl-NL" sz="1400" dirty="0">
                          <a:effectLst/>
                          <a:latin typeface="+mj-lt"/>
                          <a:ea typeface="Times New Roman"/>
                          <a:cs typeface="Times New Roman"/>
                        </a:rPr>
                        <a:t>10,12</a:t>
                      </a:r>
                    </a:p>
                  </a:txBody>
                  <a:tcPr marL="44450" marR="44450" marT="0" marB="0" anchor="ctr"/>
                </a:tc>
                <a:extLst>
                  <a:ext uri="{0D108BD9-81ED-4DB2-BD59-A6C34878D82A}">
                    <a16:rowId xmlns:a16="http://schemas.microsoft.com/office/drawing/2014/main" val="10005"/>
                  </a:ext>
                </a:extLst>
              </a:tr>
              <a:tr h="370840">
                <a:tc>
                  <a:txBody>
                    <a:bodyPr/>
                    <a:lstStyle/>
                    <a:p>
                      <a:pPr>
                        <a:lnSpc>
                          <a:spcPct val="100000"/>
                        </a:lnSpc>
                      </a:pPr>
                      <a:r>
                        <a:rPr lang="nl-NL" sz="1400" dirty="0">
                          <a:latin typeface="+mj-lt"/>
                        </a:rPr>
                        <a:t>(Geïntegreerde) Kostprijs van uur POV (reguliere POV én POV met VE) bij willekeurige aanbieder</a:t>
                      </a:r>
                    </a:p>
                  </a:txBody>
                  <a:tcPr/>
                </a:tc>
                <a:tc>
                  <a:txBody>
                    <a:bodyPr/>
                    <a:lstStyle/>
                    <a:p>
                      <a:pPr algn="r" fontAlgn="base" hangingPunct="0">
                        <a:lnSpc>
                          <a:spcPct val="100000"/>
                        </a:lnSpc>
                        <a:spcAft>
                          <a:spcPts val="0"/>
                        </a:spcAft>
                      </a:pPr>
                      <a:r>
                        <a:rPr lang="nl-NL" sz="1400" dirty="0">
                          <a:effectLst/>
                          <a:latin typeface="+mj-lt"/>
                          <a:ea typeface="Calibri"/>
                          <a:cs typeface="Calibri"/>
                        </a:rPr>
                        <a:t>€ 11,10</a:t>
                      </a:r>
                      <a:endParaRPr lang="nl-NL" sz="1400" dirty="0">
                        <a:effectLst/>
                        <a:latin typeface="+mj-lt"/>
                        <a:ea typeface="Times New Roman"/>
                        <a:cs typeface="Times New Roman"/>
                      </a:endParaRPr>
                    </a:p>
                  </a:txBody>
                  <a:tcPr marL="44450" marR="44450" marT="0" marB="0" anchor="ctr"/>
                </a:tc>
                <a:extLst>
                  <a:ext uri="{0D108BD9-81ED-4DB2-BD59-A6C34878D82A}">
                    <a16:rowId xmlns:a16="http://schemas.microsoft.com/office/drawing/2014/main" val="10006"/>
                  </a:ext>
                </a:extLst>
              </a:tr>
              <a:tr h="370840">
                <a:tc>
                  <a:txBody>
                    <a:bodyPr/>
                    <a:lstStyle/>
                    <a:p>
                      <a:pPr>
                        <a:lnSpc>
                          <a:spcPct val="100000"/>
                        </a:lnSpc>
                      </a:pPr>
                      <a:r>
                        <a:rPr lang="nl-NL" sz="1400" dirty="0">
                          <a:latin typeface="+mj-lt"/>
                        </a:rPr>
                        <a:t>Kostprijs van uur POV met VE voor reguliere peuters (minimaal 3 dagdelen / 15 uren per week)</a:t>
                      </a:r>
                    </a:p>
                  </a:txBody>
                  <a:tcPr/>
                </a:tc>
                <a:tc>
                  <a:txBody>
                    <a:bodyPr/>
                    <a:lstStyle/>
                    <a:p>
                      <a:pPr algn="r" fontAlgn="base" hangingPunct="0">
                        <a:lnSpc>
                          <a:spcPct val="100000"/>
                        </a:lnSpc>
                        <a:spcAft>
                          <a:spcPts val="0"/>
                        </a:spcAft>
                      </a:pPr>
                      <a:r>
                        <a:rPr lang="nl-NL" sz="1400" dirty="0">
                          <a:effectLst/>
                          <a:latin typeface="+mj-lt"/>
                          <a:ea typeface="Calibri"/>
                          <a:cs typeface="Calibri"/>
                        </a:rPr>
                        <a:t>€ 9,65</a:t>
                      </a:r>
                      <a:endParaRPr lang="nl-NL" sz="1400" dirty="0">
                        <a:effectLst/>
                        <a:latin typeface="+mj-lt"/>
                        <a:ea typeface="Times New Roman"/>
                        <a:cs typeface="Times New Roman"/>
                      </a:endParaRPr>
                    </a:p>
                  </a:txBody>
                  <a:tcPr marL="44450" marR="44450" marT="0" marB="0" anchor="ctr"/>
                </a:tc>
                <a:extLst>
                  <a:ext uri="{0D108BD9-81ED-4DB2-BD59-A6C34878D82A}">
                    <a16:rowId xmlns:a16="http://schemas.microsoft.com/office/drawing/2014/main" val="10007"/>
                  </a:ext>
                </a:extLst>
              </a:tr>
              <a:tr h="370840">
                <a:tc>
                  <a:txBody>
                    <a:bodyPr/>
                    <a:lstStyle/>
                    <a:p>
                      <a:pPr>
                        <a:lnSpc>
                          <a:spcPct val="100000"/>
                        </a:lnSpc>
                      </a:pPr>
                      <a:r>
                        <a:rPr lang="nl-NL" sz="1400" dirty="0">
                          <a:latin typeface="+mj-lt"/>
                        </a:rPr>
                        <a:t>Kostprijs van uur POV met VE voor doelgroeppeuters (minimaal 3 dagdelen / 15 uren per week)</a:t>
                      </a:r>
                    </a:p>
                  </a:txBody>
                  <a:tcPr/>
                </a:tc>
                <a:tc>
                  <a:txBody>
                    <a:bodyPr/>
                    <a:lstStyle/>
                    <a:p>
                      <a:pPr algn="r" fontAlgn="base" hangingPunct="0">
                        <a:lnSpc>
                          <a:spcPct val="100000"/>
                        </a:lnSpc>
                        <a:spcAft>
                          <a:spcPts val="0"/>
                        </a:spcAft>
                      </a:pPr>
                      <a:r>
                        <a:rPr lang="nl-NL" sz="1400" dirty="0">
                          <a:effectLst/>
                          <a:latin typeface="+mj-lt"/>
                          <a:ea typeface="Calibri"/>
                          <a:cs typeface="Calibri"/>
                        </a:rPr>
                        <a:t>€ 11,45</a:t>
                      </a:r>
                      <a:endParaRPr lang="nl-NL" sz="1400" dirty="0">
                        <a:effectLst/>
                        <a:latin typeface="+mj-lt"/>
                        <a:ea typeface="Times New Roman"/>
                        <a:cs typeface="Times New Roman"/>
                      </a:endParaRPr>
                    </a:p>
                  </a:txBody>
                  <a:tcPr marL="44450" marR="44450" marT="0" marB="0" anchor="ctr"/>
                </a:tc>
                <a:extLst>
                  <a:ext uri="{0D108BD9-81ED-4DB2-BD59-A6C34878D82A}">
                    <a16:rowId xmlns:a16="http://schemas.microsoft.com/office/drawing/2014/main" val="10008"/>
                  </a:ext>
                </a:extLst>
              </a:tr>
              <a:tr h="370840">
                <a:tc>
                  <a:txBody>
                    <a:bodyPr/>
                    <a:lstStyle/>
                    <a:p>
                      <a:pPr>
                        <a:lnSpc>
                          <a:spcPct val="100000"/>
                        </a:lnSpc>
                      </a:pPr>
                      <a:r>
                        <a:rPr lang="nl-NL" sz="1400" dirty="0">
                          <a:latin typeface="+mj-lt"/>
                        </a:rPr>
                        <a:t>Kostprijs van uur POV met VE voor doelgroeppeuters (minimaal 3 dagdelen van maximaal 6 uur per dag / 16 uren per week gedurende 40 weken)</a:t>
                      </a:r>
                    </a:p>
                  </a:txBody>
                  <a:tcPr/>
                </a:tc>
                <a:tc>
                  <a:txBody>
                    <a:bodyPr/>
                    <a:lstStyle/>
                    <a:p>
                      <a:pPr algn="r" fontAlgn="base" hangingPunct="0">
                        <a:lnSpc>
                          <a:spcPct val="100000"/>
                        </a:lnSpc>
                        <a:spcAft>
                          <a:spcPts val="0"/>
                        </a:spcAft>
                      </a:pPr>
                      <a:r>
                        <a:rPr lang="nl-NL" sz="1400" dirty="0">
                          <a:effectLst/>
                          <a:latin typeface="+mj-lt"/>
                          <a:ea typeface="Calibri"/>
                          <a:cs typeface="Calibri"/>
                        </a:rPr>
                        <a:t>€ 12,00</a:t>
                      </a:r>
                      <a:endParaRPr lang="nl-NL" sz="1400" dirty="0">
                        <a:effectLst/>
                        <a:latin typeface="+mj-lt"/>
                        <a:ea typeface="Times New Roman"/>
                        <a:cs typeface="Times New Roman"/>
                      </a:endParaRPr>
                    </a:p>
                  </a:txBody>
                  <a:tcPr marL="44450" marR="44450" marT="0" marB="0" anchor="ctr"/>
                </a:tc>
                <a:extLst>
                  <a:ext uri="{0D108BD9-81ED-4DB2-BD59-A6C34878D82A}">
                    <a16:rowId xmlns:a16="http://schemas.microsoft.com/office/drawing/2014/main" val="10009"/>
                  </a:ext>
                </a:extLst>
              </a:tr>
              <a:tr h="370840">
                <a:tc>
                  <a:txBody>
                    <a:bodyPr/>
                    <a:lstStyle/>
                    <a:p>
                      <a:pPr>
                        <a:lnSpc>
                          <a:spcPct val="100000"/>
                        </a:lnSpc>
                      </a:pPr>
                      <a:r>
                        <a:rPr lang="nl-NL" sz="1400" dirty="0">
                          <a:latin typeface="+mj-lt"/>
                        </a:rPr>
                        <a:t>Kostprijs van uur POV met VE voor doelgroeppeuters (4 dagdelen van 2,5 uur per week voor</a:t>
                      </a:r>
                      <a:r>
                        <a:rPr lang="nl-NL" sz="1400" baseline="0" dirty="0">
                          <a:latin typeface="+mj-lt"/>
                        </a:rPr>
                        <a:t> 40 weken) bij willekeurige aanbieder</a:t>
                      </a:r>
                      <a:endParaRPr lang="nl-NL" sz="1400" dirty="0">
                        <a:latin typeface="+mj-lt"/>
                      </a:endParaRPr>
                    </a:p>
                  </a:txBody>
                  <a:tcPr/>
                </a:tc>
                <a:tc>
                  <a:txBody>
                    <a:bodyPr/>
                    <a:lstStyle/>
                    <a:p>
                      <a:pPr algn="r" fontAlgn="base" hangingPunct="0">
                        <a:lnSpc>
                          <a:spcPct val="100000"/>
                        </a:lnSpc>
                        <a:spcAft>
                          <a:spcPts val="0"/>
                        </a:spcAft>
                      </a:pPr>
                      <a:r>
                        <a:rPr lang="nl-NL" sz="1400" dirty="0">
                          <a:effectLst/>
                          <a:latin typeface="+mj-lt"/>
                          <a:ea typeface="Times New Roman"/>
                          <a:cs typeface="Times New Roman"/>
                        </a:rPr>
                        <a:t>€ 15,48</a:t>
                      </a:r>
                    </a:p>
                  </a:txBody>
                  <a:tcPr marL="44450" marR="4445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032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Gevolgen van de harmonisatie voor … (1)</a:t>
            </a:r>
          </a:p>
        </p:txBody>
      </p:sp>
      <p:sp>
        <p:nvSpPr>
          <p:cNvPr id="3" name="Tijdelijke aanduiding voor inhoud 2"/>
          <p:cNvSpPr>
            <a:spLocks noGrp="1"/>
          </p:cNvSpPr>
          <p:nvPr>
            <p:ph idx="1"/>
          </p:nvPr>
        </p:nvSpPr>
        <p:spPr/>
        <p:txBody>
          <a:bodyPr/>
          <a:lstStyle/>
          <a:p>
            <a:pPr marL="0" indent="0">
              <a:buNone/>
            </a:pPr>
            <a:r>
              <a:rPr lang="nl-NL" sz="2000" dirty="0"/>
              <a:t>1) </a:t>
            </a:r>
            <a:r>
              <a:rPr lang="nl-NL" sz="2000" b="1" i="1" dirty="0"/>
              <a:t>algemene toegankelijkheid</a:t>
            </a:r>
            <a:r>
              <a:rPr lang="nl-NL" sz="2000" b="1" dirty="0"/>
              <a:t> </a:t>
            </a:r>
          </a:p>
          <a:p>
            <a:pPr marL="0" indent="0">
              <a:buNone/>
            </a:pPr>
            <a:r>
              <a:rPr lang="nl-NL" sz="2000" dirty="0"/>
              <a:t>fysieke en financiële component, open of meer gesloten stelsel, monopolypositie, keuzevrijheid van ouders, thuisnabij, capaciteit, spreiding, wachtlijstproblematiek, laagdrempelig, (doelgroep)peuters financieren in verticale groepen 0-4 jaar of alleen in aparte peutergroepen, beginnen met 2, 2;3 of 2,5 jaar</a:t>
            </a:r>
          </a:p>
          <a:p>
            <a:pPr marL="0" indent="0">
              <a:buNone/>
            </a:pPr>
            <a:endParaRPr lang="nl-NL" sz="2000" dirty="0"/>
          </a:p>
          <a:p>
            <a:pPr marL="0" indent="0">
              <a:buNone/>
            </a:pPr>
            <a:r>
              <a:rPr lang="nl-NL" sz="2000" dirty="0"/>
              <a:t>2) </a:t>
            </a:r>
            <a:r>
              <a:rPr lang="nl-NL" sz="2000" b="1" i="1" dirty="0"/>
              <a:t>aanbod</a:t>
            </a:r>
            <a:r>
              <a:rPr lang="nl-NL" sz="2000" dirty="0"/>
              <a:t> en </a:t>
            </a:r>
            <a:r>
              <a:rPr lang="nl-NL" sz="2000" b="1" i="1" dirty="0"/>
              <a:t>kwaliteit</a:t>
            </a:r>
            <a:r>
              <a:rPr lang="nl-NL" sz="2000" dirty="0"/>
              <a:t> </a:t>
            </a:r>
          </a:p>
          <a:p>
            <a:pPr marL="0" indent="0">
              <a:buNone/>
            </a:pPr>
            <a:r>
              <a:rPr lang="nl-NL" sz="2000" dirty="0"/>
              <a:t>voorwaarden voor gemengde groepen, integratie reguliere peuters en doelgroeppeuters, 5 en 10 uur, 6 en 12 uur, 7 en 10,5 uur voor resp. reguliere en doelgroeppeuters, 15 / 16 uur voor alle peuters, …</a:t>
            </a:r>
          </a:p>
          <a:p>
            <a:pPr marL="0" indent="0">
              <a:buNone/>
            </a:pPr>
            <a:r>
              <a:rPr lang="nl-NL" sz="2000" dirty="0"/>
              <a:t>één kwaliteit voor alle peuters of aparte kwaliteitsniveaus voor reguliere peuters en doelgroeppeuters, extra taakuren beroepskrachten, inzet hbo’er (‘kosmetisch’?),</a:t>
            </a:r>
          </a:p>
          <a:p>
            <a:pPr marL="0" indent="0">
              <a:buNone/>
            </a:pPr>
            <a:endParaRPr lang="nl-NL" sz="2000" dirty="0"/>
          </a:p>
          <a:p>
            <a:endParaRPr lang="nl-NL" dirty="0"/>
          </a:p>
        </p:txBody>
      </p:sp>
    </p:spTree>
    <p:extLst>
      <p:ext uri="{BB962C8B-B14F-4D97-AF65-F5344CB8AC3E}">
        <p14:creationId xmlns:p14="http://schemas.microsoft.com/office/powerpoint/2010/main" val="1775158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Gevolgen van de harmonisatie voor … (2)</a:t>
            </a:r>
          </a:p>
        </p:txBody>
      </p:sp>
      <p:sp>
        <p:nvSpPr>
          <p:cNvPr id="3" name="Tijdelijke aanduiding voor inhoud 2"/>
          <p:cNvSpPr>
            <a:spLocks noGrp="1"/>
          </p:cNvSpPr>
          <p:nvPr>
            <p:ph idx="1"/>
          </p:nvPr>
        </p:nvSpPr>
        <p:spPr/>
        <p:txBody>
          <a:bodyPr/>
          <a:lstStyle/>
          <a:p>
            <a:pPr marL="0" indent="0">
              <a:buNone/>
            </a:pPr>
            <a:r>
              <a:rPr lang="nl-NL" sz="2000" dirty="0"/>
              <a:t>3) </a:t>
            </a:r>
            <a:r>
              <a:rPr lang="nl-NL" sz="2000" b="1" i="1" dirty="0"/>
              <a:t>betaalbaarheid voor ouders </a:t>
            </a:r>
          </a:p>
          <a:p>
            <a:pPr marL="0" indent="0">
              <a:buNone/>
            </a:pPr>
            <a:r>
              <a:rPr lang="nl-NL" sz="2000" dirty="0"/>
              <a:t>(on)gelijke behandeling, betalen naar inkomen of niet (‘breedste schouders betalen de zwaarste lasten’?), lage financiële drempel voor doelgroep, ‘gratis’ uren / dagdelen, voor alle uren betalen, alleen peuterregeling voor reguliere peuters van niet-KOT-ouders &lt; modaal salaris, ouders van reguliere peuters met KOT hogere vraagprijs vragen dan maximale vergoeding</a:t>
            </a:r>
          </a:p>
          <a:p>
            <a:pPr marL="0" indent="0">
              <a:buNone/>
            </a:pPr>
            <a:endParaRPr lang="nl-NL" sz="2000" dirty="0"/>
          </a:p>
          <a:p>
            <a:pPr marL="0" indent="0">
              <a:buNone/>
            </a:pPr>
            <a:r>
              <a:rPr lang="nl-NL" sz="2000" dirty="0"/>
              <a:t>4) </a:t>
            </a:r>
            <a:r>
              <a:rPr lang="nl-NL" sz="2000" b="1" i="1" dirty="0"/>
              <a:t>financiële houdbaarheid voor de gemeente</a:t>
            </a:r>
          </a:p>
          <a:p>
            <a:pPr marL="0" indent="0">
              <a:buNone/>
            </a:pPr>
            <a:r>
              <a:rPr lang="nl-NL" sz="2000" dirty="0"/>
              <a:t>grotendeels afhankelijk van nieuwe GOAB-budget en bereidheid om eigen middelen uit Gemeentefonds in te zetten</a:t>
            </a:r>
          </a:p>
          <a:p>
            <a:endParaRPr lang="nl-NL" dirty="0"/>
          </a:p>
        </p:txBody>
      </p:sp>
    </p:spTree>
    <p:extLst>
      <p:ext uri="{BB962C8B-B14F-4D97-AF65-F5344CB8AC3E}">
        <p14:creationId xmlns:p14="http://schemas.microsoft.com/office/powerpoint/2010/main" val="1808865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Vragen en opmerkingen</a:t>
            </a: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912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a:t>Benen op tafel: vraagstukken </a:t>
            </a:r>
            <a:r>
              <a:rPr lang="nl-NL" sz="3200" dirty="0"/>
              <a:t>voor</a:t>
            </a:r>
            <a:r>
              <a:rPr lang="en-US" sz="3200" dirty="0"/>
              <a:t> de dialoog</a:t>
            </a:r>
            <a:endParaRPr lang="nl-NL" sz="3200" dirty="0"/>
          </a:p>
        </p:txBody>
      </p:sp>
      <p:sp>
        <p:nvSpPr>
          <p:cNvPr id="3" name="Tijdelijke aanduiding voor inhoud 2"/>
          <p:cNvSpPr>
            <a:spLocks noGrp="1"/>
          </p:cNvSpPr>
          <p:nvPr>
            <p:ph idx="1"/>
          </p:nvPr>
        </p:nvSpPr>
        <p:spPr>
          <a:xfrm>
            <a:off x="457200" y="904163"/>
            <a:ext cx="8229600" cy="4525963"/>
          </a:xfrm>
        </p:spPr>
        <p:txBody>
          <a:bodyPr/>
          <a:lstStyle/>
          <a:p>
            <a:pPr marL="0" indent="0">
              <a:buNone/>
            </a:pPr>
            <a:r>
              <a:rPr lang="en-US" sz="2000" b="1" dirty="0"/>
              <a:t>1) Algemene toegankelijkheid</a:t>
            </a:r>
          </a:p>
          <a:p>
            <a:pPr marL="0" indent="0">
              <a:buNone/>
            </a:pPr>
            <a:endParaRPr lang="en-US" sz="2000" dirty="0"/>
          </a:p>
          <a:p>
            <a:pPr>
              <a:buFont typeface="Arial" panose="020B0604020202020204" pitchFamily="34" charset="0"/>
              <a:buChar char="•"/>
            </a:pPr>
            <a:r>
              <a:rPr lang="en-US" sz="2000" dirty="0"/>
              <a:t>Is de gesubsidieerde peuteropvang bij jullie toegankelijk? </a:t>
            </a:r>
          </a:p>
          <a:p>
            <a:pPr>
              <a:buFont typeface="Arial" panose="020B0604020202020204" pitchFamily="34" charset="0"/>
              <a:buChar char="•"/>
            </a:pPr>
            <a:r>
              <a:rPr lang="en-US" sz="2000" dirty="0"/>
              <a:t>Kan de toegankelijkheid worden vergroot? Zo ja, hoe?</a:t>
            </a:r>
          </a:p>
          <a:p>
            <a:pPr marL="0" indent="0">
              <a:buNone/>
            </a:pPr>
            <a:endParaRPr lang="en-US" sz="2000" dirty="0"/>
          </a:p>
          <a:p>
            <a:pPr marL="0" indent="0">
              <a:buNone/>
            </a:pPr>
            <a:r>
              <a:rPr lang="en-US" sz="2000" b="1" dirty="0"/>
              <a:t>2) Aanbod en kwaliteit</a:t>
            </a:r>
          </a:p>
          <a:p>
            <a:pPr marL="0" indent="0">
              <a:buNone/>
            </a:pPr>
            <a:endParaRPr lang="en-US" sz="2000" dirty="0"/>
          </a:p>
          <a:p>
            <a:pPr>
              <a:buFont typeface="Arial" panose="020B0604020202020204" pitchFamily="34" charset="0"/>
              <a:buChar char="•"/>
            </a:pPr>
            <a:r>
              <a:rPr lang="en-US" sz="2000" dirty="0"/>
              <a:t>Is aanbod en kwaliteit van de gesubsidieerde peuteropvang bij jullie op orde?</a:t>
            </a:r>
          </a:p>
          <a:p>
            <a:pPr>
              <a:buFont typeface="Arial" panose="020B0604020202020204" pitchFamily="34" charset="0"/>
              <a:buChar char="•"/>
            </a:pPr>
            <a:r>
              <a:rPr lang="en-US" sz="2000" dirty="0"/>
              <a:t>Kan aanbod en kwaliteit worden versterkt? Zo ja, hoe?</a:t>
            </a:r>
          </a:p>
          <a:p>
            <a:pPr marL="0" indent="0">
              <a:buNone/>
            </a:pPr>
            <a:endParaRPr lang="en-US" sz="2000" dirty="0"/>
          </a:p>
          <a:p>
            <a:pPr marL="0" indent="0">
              <a:buNone/>
            </a:pPr>
            <a:r>
              <a:rPr lang="en-US" sz="2000" b="1" dirty="0"/>
              <a:t>3) Betaalbaarheid voor ouders</a:t>
            </a:r>
          </a:p>
          <a:p>
            <a:pPr marL="0" indent="0">
              <a:buNone/>
            </a:pPr>
            <a:endParaRPr lang="en-US" sz="2000" dirty="0"/>
          </a:p>
          <a:p>
            <a:r>
              <a:rPr lang="en-US" sz="2000" dirty="0"/>
              <a:t>Is de gesubsidieerde peuteropvang bij jullie betaalbaar voor ouders?</a:t>
            </a:r>
          </a:p>
          <a:p>
            <a:r>
              <a:rPr lang="en-US" sz="2000" dirty="0"/>
              <a:t>Kan betaalbaarheid voor ouders worden verbeterd? Zo ja, hoe?  </a:t>
            </a:r>
            <a:endParaRPr lang="nl-NL" sz="2000" dirty="0"/>
          </a:p>
        </p:txBody>
      </p:sp>
    </p:spTree>
    <p:extLst>
      <p:ext uri="{BB962C8B-B14F-4D97-AF65-F5344CB8AC3E}">
        <p14:creationId xmlns:p14="http://schemas.microsoft.com/office/powerpoint/2010/main" val="322528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NL" dirty="0"/>
          </a:p>
        </p:txBody>
      </p:sp>
    </p:spTree>
    <p:extLst>
      <p:ext uri="{BB962C8B-B14F-4D97-AF65-F5344CB8AC3E}">
        <p14:creationId xmlns:p14="http://schemas.microsoft.com/office/powerpoint/2010/main" val="3177306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Afbeelding 3" descr="pag 2 ppt sard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194"/>
          </a:xfrm>
          <a:prstGeom prst="rect">
            <a:avLst/>
          </a:prstGeom>
        </p:spPr>
      </p:pic>
      <p:sp>
        <p:nvSpPr>
          <p:cNvPr id="5" name="Tekstvak 4"/>
          <p:cNvSpPr txBox="1"/>
          <p:nvPr/>
        </p:nvSpPr>
        <p:spPr>
          <a:xfrm>
            <a:off x="457199" y="467417"/>
            <a:ext cx="7745105" cy="1077218"/>
          </a:xfrm>
          <a:prstGeom prst="rect">
            <a:avLst/>
          </a:prstGeom>
          <a:noFill/>
        </p:spPr>
        <p:txBody>
          <a:bodyPr wrap="square" rtlCol="0">
            <a:spAutoFit/>
          </a:bodyPr>
          <a:lstStyle/>
          <a:p>
            <a:r>
              <a:rPr lang="nl-NL" sz="3200" b="1" dirty="0">
                <a:solidFill>
                  <a:srgbClr val="1F497D"/>
                </a:solidFill>
                <a:latin typeface="Verdana"/>
                <a:ea typeface="Calibri"/>
                <a:cs typeface="Times New Roman"/>
              </a:rPr>
              <a:t>Harmonisatie: wat zijn de gevolgen voor peuters?</a:t>
            </a:r>
            <a:endParaRPr lang="nl-NL" sz="2900" b="1" i="1" dirty="0">
              <a:solidFill>
                <a:srgbClr val="1F497D"/>
              </a:solidFill>
              <a:latin typeface="Verdana" pitchFamily="34" charset="0"/>
              <a:ea typeface="Verdana" pitchFamily="34" charset="0"/>
              <a:cs typeface="Verdana" pitchFamily="34" charset="0"/>
            </a:endParaRPr>
          </a:p>
        </p:txBody>
      </p:sp>
      <p:sp>
        <p:nvSpPr>
          <p:cNvPr id="6" name="Tekstvak 5"/>
          <p:cNvSpPr txBox="1"/>
          <p:nvPr/>
        </p:nvSpPr>
        <p:spPr>
          <a:xfrm>
            <a:off x="801445" y="3428597"/>
            <a:ext cx="4558034" cy="584775"/>
          </a:xfrm>
          <a:prstGeom prst="rect">
            <a:avLst/>
          </a:prstGeom>
          <a:noFill/>
        </p:spPr>
        <p:txBody>
          <a:bodyPr wrap="square" rtlCol="0">
            <a:spAutoFit/>
          </a:bodyPr>
          <a:lstStyle/>
          <a:p>
            <a:r>
              <a:rPr lang="nl-NL" sz="3200" dirty="0">
                <a:solidFill>
                  <a:schemeClr val="bg1"/>
                </a:solidFill>
                <a:cs typeface="Maven Pro Black"/>
              </a:rPr>
              <a:t>IJsbrand Jepma</a:t>
            </a:r>
          </a:p>
        </p:txBody>
      </p:sp>
    </p:spTree>
    <p:extLst>
      <p:ext uri="{BB962C8B-B14F-4D97-AF65-F5344CB8AC3E}">
        <p14:creationId xmlns:p14="http://schemas.microsoft.com/office/powerpoint/2010/main" val="230993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marL="0" indent="0" algn="ctr">
              <a:buNone/>
            </a:pPr>
            <a:r>
              <a:rPr lang="nl-NL" sz="4000" i="1" dirty="0"/>
              <a:t>“Er is geen nationaal peuterstelsel, maar er zijn 380 mini-peuterstelsels in Nederland”</a:t>
            </a:r>
          </a:p>
          <a:p>
            <a:pPr marL="0" indent="0" algn="ctr">
              <a:buNone/>
            </a:pPr>
            <a:endParaRPr lang="en-US" sz="4000" i="1" dirty="0"/>
          </a:p>
          <a:p>
            <a:pPr marL="0" indent="0" algn="ctr">
              <a:buNone/>
            </a:pPr>
            <a:r>
              <a:rPr lang="nl-NL" sz="2000" dirty="0">
                <a:hlinkClick r:id="rId3"/>
              </a:rPr>
              <a:t>https://sardes.nl/C78-N337-380-mini-peuterstelsels-in-Nederland.html</a:t>
            </a:r>
            <a:r>
              <a:rPr lang="nl-NL" sz="2000" dirty="0"/>
              <a:t> </a:t>
            </a:r>
          </a:p>
        </p:txBody>
      </p:sp>
    </p:spTree>
    <p:extLst>
      <p:ext uri="{BB962C8B-B14F-4D97-AF65-F5344CB8AC3E}">
        <p14:creationId xmlns:p14="http://schemas.microsoft.com/office/powerpoint/2010/main" val="76233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Opbouw presentatie</a:t>
            </a:r>
          </a:p>
        </p:txBody>
      </p:sp>
      <p:sp>
        <p:nvSpPr>
          <p:cNvPr id="3" name="Tijdelijke aanduiding voor inhoud 2"/>
          <p:cNvSpPr>
            <a:spLocks noGrp="1"/>
          </p:cNvSpPr>
          <p:nvPr>
            <p:ph idx="1"/>
          </p:nvPr>
        </p:nvSpPr>
        <p:spPr>
          <a:xfrm>
            <a:off x="457200" y="1390343"/>
            <a:ext cx="8229600" cy="4669263"/>
          </a:xfrm>
        </p:spPr>
        <p:txBody>
          <a:bodyPr/>
          <a:lstStyle/>
          <a:p>
            <a:r>
              <a:rPr lang="nl-NL" sz="2000" dirty="0"/>
              <a:t>Landelijke ontwikkelingen</a:t>
            </a:r>
          </a:p>
          <a:p>
            <a:r>
              <a:rPr lang="nl-NL" sz="2000" dirty="0"/>
              <a:t>Scenario’s bij harmonisatie</a:t>
            </a:r>
          </a:p>
          <a:p>
            <a:r>
              <a:rPr lang="nl-NL" sz="2000" dirty="0"/>
              <a:t>Hybride financiering van peuters</a:t>
            </a:r>
          </a:p>
          <a:p>
            <a:r>
              <a:rPr lang="nl-NL" sz="2000" dirty="0"/>
              <a:t>Verschillen in bekostigingswijze lokaal peuterstelsel</a:t>
            </a:r>
          </a:p>
          <a:p>
            <a:r>
              <a:rPr lang="nl-NL" sz="2000" dirty="0"/>
              <a:t>Overzicht van verantwoordelijkheid gemeente </a:t>
            </a:r>
          </a:p>
          <a:p>
            <a:r>
              <a:rPr lang="nl-NL" sz="2000" dirty="0"/>
              <a:t>Diverse kostprijzen reguliere POV en POV met VE</a:t>
            </a:r>
          </a:p>
          <a:p>
            <a:r>
              <a:rPr lang="nl-NL" sz="2000" dirty="0"/>
              <a:t>Gevolgen van de harmonisatie voor … </a:t>
            </a:r>
          </a:p>
          <a:p>
            <a:r>
              <a:rPr lang="en-US" sz="2000" dirty="0"/>
              <a:t>Vragen en opmerkingen</a:t>
            </a:r>
          </a:p>
          <a:p>
            <a:r>
              <a:rPr lang="nl-NL" sz="2000" dirty="0"/>
              <a:t>Benen op tafel: vraagstukken voor de dialoog</a:t>
            </a:r>
          </a:p>
          <a:p>
            <a:endParaRPr lang="nl-NL" sz="2000" dirty="0"/>
          </a:p>
          <a:p>
            <a:endParaRPr lang="nl-NL" sz="2000" dirty="0"/>
          </a:p>
          <a:p>
            <a:endParaRPr lang="nl-NL" sz="2000" dirty="0"/>
          </a:p>
          <a:p>
            <a:endParaRPr lang="nl-NL" sz="2000" dirty="0"/>
          </a:p>
        </p:txBody>
      </p:sp>
    </p:spTree>
    <p:extLst>
      <p:ext uri="{BB962C8B-B14F-4D97-AF65-F5344CB8AC3E}">
        <p14:creationId xmlns:p14="http://schemas.microsoft.com/office/powerpoint/2010/main" val="207590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Landelijke ontwikkelingen</a:t>
            </a:r>
          </a:p>
        </p:txBody>
      </p:sp>
      <p:sp>
        <p:nvSpPr>
          <p:cNvPr id="3" name="Tijdelijke aanduiding voor inhoud 2"/>
          <p:cNvSpPr>
            <a:spLocks noGrp="1"/>
          </p:cNvSpPr>
          <p:nvPr>
            <p:ph idx="1"/>
          </p:nvPr>
        </p:nvSpPr>
        <p:spPr>
          <a:xfrm>
            <a:off x="457200" y="996288"/>
            <a:ext cx="8229600" cy="5129876"/>
          </a:xfrm>
        </p:spPr>
        <p:txBody>
          <a:bodyPr/>
          <a:lstStyle/>
          <a:p>
            <a:pPr marL="450850" indent="-450850">
              <a:buFont typeface="Arial" panose="020B0604020202020204" pitchFamily="34" charset="0"/>
              <a:buChar char="•"/>
            </a:pPr>
            <a:r>
              <a:rPr lang="nl-NL" sz="2000" dirty="0"/>
              <a:t>Wet harmonisatie van kov en psw per 1 januari 2018 (harmoniseren 	van a. </a:t>
            </a:r>
            <a:r>
              <a:rPr lang="nl-NL" sz="2000" i="1" dirty="0"/>
              <a:t>kwaliteit </a:t>
            </a:r>
            <a:r>
              <a:rPr lang="nl-NL" sz="2000" strike="sngStrike" dirty="0"/>
              <a:t>(vrijwilligers)</a:t>
            </a:r>
            <a:r>
              <a:rPr lang="nl-NL" sz="2000" dirty="0"/>
              <a:t>, b. </a:t>
            </a:r>
            <a:r>
              <a:rPr lang="nl-NL" sz="2000" i="1" dirty="0"/>
              <a:t>toezicht</a:t>
            </a:r>
            <a:r>
              <a:rPr lang="nl-NL" sz="2000" dirty="0"/>
              <a:t> en c. </a:t>
            </a:r>
            <a:r>
              <a:rPr lang="nl-NL" sz="2000" i="1" dirty="0"/>
              <a:t>financieringsstructuur </a:t>
            </a:r>
            <a:r>
              <a:rPr lang="nl-NL" sz="2000" dirty="0"/>
              <a:t>voor 	tweewerkende ouders die KOT-gerechtigd zijn)</a:t>
            </a:r>
          </a:p>
          <a:p>
            <a:pPr marL="0" lvl="0" indent="0">
              <a:buNone/>
            </a:pPr>
            <a:r>
              <a:rPr lang="nl-NL" sz="2000" dirty="0"/>
              <a:t>• 	extra peutermiddelen van Asscher (invoering van 2016 t/m 2018, </a:t>
            </a:r>
            <a:r>
              <a:rPr lang="nl-NL" sz="2000" strike="sngStrike" dirty="0"/>
              <a:t>2021</a:t>
            </a:r>
            <a:r>
              <a:rPr lang="nl-NL" sz="2000" dirty="0"/>
              <a:t>) 	voor éénwerkende en niet-werkende ouders (ouders die niet-KOT-	gerechtigd zijn)</a:t>
            </a:r>
          </a:p>
          <a:p>
            <a:pPr marL="0" indent="0">
              <a:buNone/>
            </a:pPr>
            <a:r>
              <a:rPr lang="nl-NL" sz="2000" dirty="0"/>
              <a:t>• 	nieuwe bekostigingssystematiek (actualisatie en herverdeling) van het 	GOAB-budget (gefaseerd per 1 januari 2019 tot 2022) waaruit de VE voor 	doelgroeppeuters wordt gefinancierd</a:t>
            </a:r>
          </a:p>
          <a:p>
            <a:pPr marL="0" indent="0">
              <a:buNone/>
            </a:pPr>
            <a:r>
              <a:rPr lang="nl-NL" sz="2000" dirty="0"/>
              <a:t>•	realisatie van 16 uur per week VE voor doelgroeppeuters met € 170 	miljoen per jaar extra (vanaf 2020), waarvan € 150 miljoen voor een 	ruimer aanbod en € 20 miljoen voor kwaliteit</a:t>
            </a:r>
          </a:p>
          <a:p>
            <a:pPr marL="450850" lvl="1" indent="-450850">
              <a:buFont typeface="Arial" panose="020B0604020202020204" pitchFamily="34" charset="0"/>
              <a:buChar char="•"/>
            </a:pPr>
            <a:r>
              <a:rPr lang="nl-NL" sz="2000" dirty="0"/>
              <a:t>verruiming van KOT met structureel € 250 miljoen per jaar vanaf 2021, zoals opgenomen in het Regeerakkoord (groeiende vraag)</a:t>
            </a:r>
          </a:p>
          <a:p>
            <a:pPr marL="0" indent="0">
              <a:buNone/>
            </a:pPr>
            <a:endParaRPr lang="nl-NL" sz="2000" b="1" dirty="0"/>
          </a:p>
        </p:txBody>
      </p:sp>
    </p:spTree>
    <p:extLst>
      <p:ext uri="{BB962C8B-B14F-4D97-AF65-F5344CB8AC3E}">
        <p14:creationId xmlns:p14="http://schemas.microsoft.com/office/powerpoint/2010/main" val="3074267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z="3200" dirty="0"/>
              <a:t>Scenario’s bij harmonisatie</a:t>
            </a:r>
            <a:br>
              <a:rPr lang="nl-NL" sz="3200" dirty="0"/>
            </a:br>
            <a:br>
              <a:rPr lang="nl-NL" sz="3200" dirty="0"/>
            </a:br>
            <a:r>
              <a:rPr lang="nl-NL" sz="2000" b="0" dirty="0"/>
              <a:t>Openbare aanbesteding, of toch subsidieverstrekking?</a:t>
            </a:r>
            <a:br>
              <a:rPr lang="nl-NL" sz="3200" b="0" dirty="0"/>
            </a:br>
            <a:br>
              <a:rPr lang="nl-NL" sz="3200" b="0" dirty="0"/>
            </a:br>
            <a:endParaRPr lang="nl-NL" sz="32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387164956"/>
              </p:ext>
            </p:extLst>
          </p:nvPr>
        </p:nvGraphicFramePr>
        <p:xfrm>
          <a:off x="518615" y="2064225"/>
          <a:ext cx="8229600" cy="3942080"/>
        </p:xfrm>
        <a:graphic>
          <a:graphicData uri="http://schemas.openxmlformats.org/drawingml/2006/table">
            <a:tbl>
              <a:tblPr firstRow="1" bandRow="1">
                <a:tableStyleId>{5C22544A-7EE6-4342-B048-85BDC9FD1C3A}</a:tableStyleId>
              </a:tblPr>
              <a:tblGrid>
                <a:gridCol w="1562669">
                  <a:extLst>
                    <a:ext uri="{9D8B030D-6E8A-4147-A177-3AD203B41FA5}">
                      <a16:colId xmlns:a16="http://schemas.microsoft.com/office/drawing/2014/main" val="20000"/>
                    </a:ext>
                  </a:extLst>
                </a:gridCol>
                <a:gridCol w="6666931">
                  <a:extLst>
                    <a:ext uri="{9D8B030D-6E8A-4147-A177-3AD203B41FA5}">
                      <a16:colId xmlns:a16="http://schemas.microsoft.com/office/drawing/2014/main" val="20001"/>
                    </a:ext>
                  </a:extLst>
                </a:gridCol>
              </a:tblGrid>
              <a:tr h="370840">
                <a:tc>
                  <a:txBody>
                    <a:bodyPr/>
                    <a:lstStyle/>
                    <a:p>
                      <a:r>
                        <a:rPr lang="nl-NL" dirty="0"/>
                        <a:t>Scenario</a:t>
                      </a:r>
                    </a:p>
                  </a:txBody>
                  <a:tcPr/>
                </a:tc>
                <a:tc>
                  <a:txBody>
                    <a:bodyPr/>
                    <a:lstStyle/>
                    <a:p>
                      <a:r>
                        <a:rPr lang="nl-NL" dirty="0"/>
                        <a:t>Beknopte omschrijving</a:t>
                      </a:r>
                    </a:p>
                  </a:txBody>
                  <a:tcPr/>
                </a:tc>
                <a:extLst>
                  <a:ext uri="{0D108BD9-81ED-4DB2-BD59-A6C34878D82A}">
                    <a16:rowId xmlns:a16="http://schemas.microsoft.com/office/drawing/2014/main" val="10000"/>
                  </a:ext>
                </a:extLst>
              </a:tr>
              <a:tr h="370840">
                <a:tc>
                  <a:txBody>
                    <a:bodyPr/>
                    <a:lstStyle/>
                    <a:p>
                      <a:r>
                        <a:rPr lang="nl-NL" dirty="0"/>
                        <a:t>Scenario 1a</a:t>
                      </a:r>
                    </a:p>
                  </a:txBody>
                  <a:tcPr/>
                </a:tc>
                <a:tc>
                  <a:txBody>
                    <a:bodyPr/>
                    <a:lstStyle/>
                    <a:p>
                      <a:r>
                        <a:rPr lang="nl-NL" dirty="0"/>
                        <a:t>Zowel reguliere POV als POV met VE alleen mogelijk in huidige VE-locaties (het oude PSW) (‘gesloten peuterstelsel’)</a:t>
                      </a:r>
                    </a:p>
                  </a:txBody>
                  <a:tcPr/>
                </a:tc>
                <a:extLst>
                  <a:ext uri="{0D108BD9-81ED-4DB2-BD59-A6C34878D82A}">
                    <a16:rowId xmlns:a16="http://schemas.microsoft.com/office/drawing/2014/main" val="10001"/>
                  </a:ext>
                </a:extLst>
              </a:tr>
              <a:tr h="370840">
                <a:tc>
                  <a:txBody>
                    <a:bodyPr/>
                    <a:lstStyle/>
                    <a:p>
                      <a:r>
                        <a:rPr lang="nl-NL" dirty="0"/>
                        <a:t>Scenario 1b</a:t>
                      </a:r>
                    </a:p>
                  </a:txBody>
                  <a:tcPr/>
                </a:tc>
                <a:tc>
                  <a:txBody>
                    <a:bodyPr/>
                    <a:lstStyle/>
                    <a:p>
                      <a:r>
                        <a:rPr lang="nl-NL" dirty="0"/>
                        <a:t>Reguliere POV ook mogelijk in KOV, POV met VE alleen mogelijk in huidige VE-locaties (‘half open peuterstelsel’)</a:t>
                      </a:r>
                    </a:p>
                  </a:txBody>
                  <a:tcPr/>
                </a:tc>
                <a:extLst>
                  <a:ext uri="{0D108BD9-81ED-4DB2-BD59-A6C34878D82A}">
                    <a16:rowId xmlns:a16="http://schemas.microsoft.com/office/drawing/2014/main" val="10002"/>
                  </a:ext>
                </a:extLst>
              </a:tr>
              <a:tr h="370840">
                <a:tc>
                  <a:txBody>
                    <a:bodyPr/>
                    <a:lstStyle/>
                    <a:p>
                      <a:r>
                        <a:rPr lang="nl-NL" dirty="0"/>
                        <a:t>Scenario 1c</a:t>
                      </a:r>
                    </a:p>
                  </a:txBody>
                  <a:tcPr/>
                </a:tc>
                <a:tc>
                  <a:txBody>
                    <a:bodyPr/>
                    <a:lstStyle/>
                    <a:p>
                      <a:r>
                        <a:rPr lang="nl-NL" dirty="0"/>
                        <a:t>Zowel reguliere POV als POV met VE mogelijk in huidige VE-locaties én KOV (‘volledig open peuterstelsel’)</a:t>
                      </a:r>
                    </a:p>
                  </a:txBody>
                  <a:tcPr/>
                </a:tc>
                <a:extLst>
                  <a:ext uri="{0D108BD9-81ED-4DB2-BD59-A6C34878D82A}">
                    <a16:rowId xmlns:a16="http://schemas.microsoft.com/office/drawing/2014/main" val="10003"/>
                  </a:ext>
                </a:extLst>
              </a:tr>
              <a:tr h="370840">
                <a:tc>
                  <a:txBody>
                    <a:bodyPr/>
                    <a:lstStyle/>
                    <a:p>
                      <a:r>
                        <a:rPr lang="nl-NL" dirty="0"/>
                        <a:t>Scenario</a:t>
                      </a:r>
                      <a:r>
                        <a:rPr lang="nl-NL" baseline="0" dirty="0"/>
                        <a:t>  2</a:t>
                      </a:r>
                      <a:endParaRPr lang="nl-NL" dirty="0"/>
                    </a:p>
                  </a:txBody>
                  <a:tcPr/>
                </a:tc>
                <a:tc>
                  <a:txBody>
                    <a:bodyPr/>
                    <a:lstStyle/>
                    <a:p>
                      <a:r>
                        <a:rPr lang="nl-NL" dirty="0"/>
                        <a:t>Opheffen / overnemen PSW, alleen nog KOV</a:t>
                      </a:r>
                    </a:p>
                  </a:txBody>
                  <a:tcPr/>
                </a:tc>
                <a:extLst>
                  <a:ext uri="{0D108BD9-81ED-4DB2-BD59-A6C34878D82A}">
                    <a16:rowId xmlns:a16="http://schemas.microsoft.com/office/drawing/2014/main" val="10004"/>
                  </a:ext>
                </a:extLst>
              </a:tr>
              <a:tr h="370840">
                <a:tc>
                  <a:txBody>
                    <a:bodyPr/>
                    <a:lstStyle/>
                    <a:p>
                      <a:r>
                        <a:rPr lang="nl-NL" dirty="0"/>
                        <a:t>Scenario 3</a:t>
                      </a:r>
                    </a:p>
                  </a:txBody>
                  <a:tcPr/>
                </a:tc>
                <a:tc>
                  <a:txBody>
                    <a:bodyPr/>
                    <a:lstStyle/>
                    <a:p>
                      <a:r>
                        <a:rPr lang="nl-NL" dirty="0"/>
                        <a:t>Invoeren van nulgroepen 2,5- tot</a:t>
                      </a:r>
                      <a:r>
                        <a:rPr lang="nl-NL" baseline="0" dirty="0"/>
                        <a:t> 4-jarigen in basisscholen (praktisch, organisatorisch en bestuurlijk)</a:t>
                      </a:r>
                      <a:endParaRPr lang="nl-NL" dirty="0"/>
                    </a:p>
                  </a:txBody>
                  <a:tcPr/>
                </a:tc>
                <a:extLst>
                  <a:ext uri="{0D108BD9-81ED-4DB2-BD59-A6C34878D82A}">
                    <a16:rowId xmlns:a16="http://schemas.microsoft.com/office/drawing/2014/main" val="10005"/>
                  </a:ext>
                </a:extLst>
              </a:tr>
              <a:tr h="370840">
                <a:tc>
                  <a:txBody>
                    <a:bodyPr/>
                    <a:lstStyle/>
                    <a:p>
                      <a:r>
                        <a:rPr lang="nl-NL" dirty="0"/>
                        <a:t>Scenario 4</a:t>
                      </a:r>
                    </a:p>
                  </a:txBody>
                  <a:tcPr/>
                </a:tc>
                <a:tc>
                  <a:txBody>
                    <a:bodyPr/>
                    <a:lstStyle/>
                    <a:p>
                      <a:r>
                        <a:rPr lang="nl-NL" dirty="0"/>
                        <a:t>Invoeren</a:t>
                      </a:r>
                      <a:r>
                        <a:rPr lang="nl-NL" baseline="0" dirty="0"/>
                        <a:t> van IKC’s (0 of 2,5 t/m 12 jaar) (diverse bestuurlijk-organisatorische varianten)</a:t>
                      </a:r>
                      <a:endParaRPr lang="nl-NL"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7365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2909"/>
            <a:ext cx="8229600" cy="873503"/>
          </a:xfrm>
        </p:spPr>
        <p:txBody>
          <a:bodyPr/>
          <a:lstStyle/>
          <a:p>
            <a:r>
              <a:rPr lang="nl-NL" sz="3200" dirty="0"/>
              <a:t>Hybride financiering van peuters</a:t>
            </a:r>
          </a:p>
        </p:txBody>
      </p:sp>
      <p:sp>
        <p:nvSpPr>
          <p:cNvPr id="3" name="Tijdelijke aanduiding voor inhoud 2"/>
          <p:cNvSpPr>
            <a:spLocks noGrp="1"/>
          </p:cNvSpPr>
          <p:nvPr>
            <p:ph idx="1"/>
          </p:nvPr>
        </p:nvSpPr>
        <p:spPr>
          <a:xfrm>
            <a:off x="457200" y="945107"/>
            <a:ext cx="8229600" cy="5210033"/>
          </a:xfrm>
        </p:spPr>
        <p:txBody>
          <a:bodyPr/>
          <a:lstStyle/>
          <a:p>
            <a:pPr marL="0" indent="0">
              <a:buNone/>
            </a:pPr>
            <a:endParaRPr lang="nl-NL" sz="2000" dirty="0"/>
          </a:p>
          <a:p>
            <a:pPr marL="0" indent="0">
              <a:buNone/>
            </a:pPr>
            <a:r>
              <a:rPr lang="nl-NL" sz="2000" dirty="0"/>
              <a:t>1) Eigen middelen uit </a:t>
            </a:r>
            <a:r>
              <a:rPr lang="nl-NL" sz="2000" b="1" dirty="0"/>
              <a:t>gemeentefonds </a:t>
            </a:r>
            <a:r>
              <a:rPr lang="nl-NL" sz="2000" dirty="0"/>
              <a:t>(vaak wel, soms niet, kleine gemeenten relatief meer)</a:t>
            </a:r>
          </a:p>
          <a:p>
            <a:pPr marL="0" indent="0">
              <a:buNone/>
            </a:pPr>
            <a:r>
              <a:rPr lang="nl-NL" sz="2000" dirty="0"/>
              <a:t>2) Rijksbijdrage (</a:t>
            </a:r>
            <a:r>
              <a:rPr lang="nl-NL" sz="2000" b="1" dirty="0"/>
              <a:t>G)OAB </a:t>
            </a:r>
            <a:r>
              <a:rPr lang="nl-NL" sz="2000" dirty="0"/>
              <a:t>voor doelgroeppeuters (grote verschillen in bedragen per doelgroeppeuter, alleen VE of ook allerlei andere projecten)</a:t>
            </a:r>
          </a:p>
          <a:p>
            <a:pPr marL="0" indent="0">
              <a:buNone/>
            </a:pPr>
            <a:r>
              <a:rPr lang="nl-NL" sz="2000" dirty="0"/>
              <a:t>3) </a:t>
            </a:r>
            <a:r>
              <a:rPr lang="nl-NL" sz="2000" b="1" dirty="0"/>
              <a:t>Asscher-middelen</a:t>
            </a:r>
            <a:r>
              <a:rPr lang="nl-NL" sz="2000" dirty="0"/>
              <a:t> voor reguliere peuters van ouders die geen recht hebben op KOT (en nog niet deelnemen aan een voorschoolse voorziening) (dit budget wordt gehalveerd en niet altijd door gemeenten ingezet voor dit doel, bijv. tekort bij zorg aanvullen)</a:t>
            </a:r>
          </a:p>
          <a:p>
            <a:pPr marL="0" indent="0">
              <a:buNone/>
            </a:pPr>
            <a:r>
              <a:rPr lang="nl-NL" sz="2000" dirty="0"/>
              <a:t>4) </a:t>
            </a:r>
            <a:r>
              <a:rPr lang="nl-NL" sz="2000" b="1" dirty="0"/>
              <a:t>KOT</a:t>
            </a:r>
            <a:r>
              <a:rPr lang="nl-NL" sz="2000" dirty="0"/>
              <a:t> voor tweewerkende ouders (% tweewerkenden verschilt per gemeente)</a:t>
            </a:r>
          </a:p>
          <a:p>
            <a:pPr marL="0" indent="0">
              <a:buNone/>
            </a:pPr>
            <a:r>
              <a:rPr lang="nl-NL" sz="2000" dirty="0"/>
              <a:t>5) </a:t>
            </a:r>
            <a:r>
              <a:rPr lang="nl-NL" sz="2000" b="1" dirty="0"/>
              <a:t>Inkomens(on)afhankelijke ouderbijdrage </a:t>
            </a:r>
            <a:r>
              <a:rPr lang="nl-NL" sz="2000" dirty="0"/>
              <a:t>voor reguliere peuters en voor doelgroeppeuters (grote verschillen, al dan inkomensafhankelijk, al dan niet gekoppeld aan KOT-tabel)</a:t>
            </a:r>
          </a:p>
          <a:p>
            <a:endParaRPr lang="nl-NL" dirty="0"/>
          </a:p>
        </p:txBody>
      </p:sp>
    </p:spTree>
    <p:extLst>
      <p:ext uri="{BB962C8B-B14F-4D97-AF65-F5344CB8AC3E}">
        <p14:creationId xmlns:p14="http://schemas.microsoft.com/office/powerpoint/2010/main" val="605926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Overzicht van verantwoordelijkheid gemeente</a:t>
            </a:r>
          </a:p>
        </p:txBody>
      </p:sp>
      <p:sp>
        <p:nvSpPr>
          <p:cNvPr id="3" name="Tijdelijke aanduiding voor inhoud 2"/>
          <p:cNvSpPr>
            <a:spLocks noGrp="1"/>
          </p:cNvSpPr>
          <p:nvPr>
            <p:ph idx="1"/>
          </p:nvPr>
        </p:nvSpPr>
        <p:spPr>
          <a:xfrm>
            <a:off x="457200" y="996288"/>
            <a:ext cx="8229600" cy="5129876"/>
          </a:xfrm>
        </p:spPr>
        <p:txBody>
          <a:bodyPr/>
          <a:lstStyle/>
          <a:p>
            <a:pPr marL="0" indent="0">
              <a:buNone/>
            </a:pPr>
            <a:endParaRPr lang="nl-NL" sz="1800" dirty="0"/>
          </a:p>
        </p:txBody>
      </p:sp>
      <p:graphicFrame>
        <p:nvGraphicFramePr>
          <p:cNvPr id="4" name="Tabel 3"/>
          <p:cNvGraphicFramePr>
            <a:graphicFrameLocks noGrp="1"/>
          </p:cNvGraphicFramePr>
          <p:nvPr>
            <p:extLst>
              <p:ext uri="{D42A27DB-BD31-4B8C-83A1-F6EECF244321}">
                <p14:modId xmlns:p14="http://schemas.microsoft.com/office/powerpoint/2010/main" val="163352824"/>
              </p:ext>
            </p:extLst>
          </p:nvPr>
        </p:nvGraphicFramePr>
        <p:xfrm>
          <a:off x="593678" y="973520"/>
          <a:ext cx="8093122" cy="5123816"/>
        </p:xfrm>
        <a:graphic>
          <a:graphicData uri="http://schemas.openxmlformats.org/drawingml/2006/table">
            <a:tbl>
              <a:tblPr firstRow="1" bandRow="1">
                <a:tableStyleId>{5C22544A-7EE6-4342-B048-85BDC9FD1C3A}</a:tableStyleId>
              </a:tblPr>
              <a:tblGrid>
                <a:gridCol w="1712794">
                  <a:extLst>
                    <a:ext uri="{9D8B030D-6E8A-4147-A177-3AD203B41FA5}">
                      <a16:colId xmlns:a16="http://schemas.microsoft.com/office/drawing/2014/main" val="20000"/>
                    </a:ext>
                  </a:extLst>
                </a:gridCol>
                <a:gridCol w="1201003">
                  <a:extLst>
                    <a:ext uri="{9D8B030D-6E8A-4147-A177-3AD203B41FA5}">
                      <a16:colId xmlns:a16="http://schemas.microsoft.com/office/drawing/2014/main" val="20001"/>
                    </a:ext>
                  </a:extLst>
                </a:gridCol>
                <a:gridCol w="1535373">
                  <a:extLst>
                    <a:ext uri="{9D8B030D-6E8A-4147-A177-3AD203B41FA5}">
                      <a16:colId xmlns:a16="http://schemas.microsoft.com/office/drawing/2014/main" val="20002"/>
                    </a:ext>
                  </a:extLst>
                </a:gridCol>
                <a:gridCol w="2108579">
                  <a:extLst>
                    <a:ext uri="{9D8B030D-6E8A-4147-A177-3AD203B41FA5}">
                      <a16:colId xmlns:a16="http://schemas.microsoft.com/office/drawing/2014/main" val="20003"/>
                    </a:ext>
                  </a:extLst>
                </a:gridCol>
                <a:gridCol w="1535373">
                  <a:extLst>
                    <a:ext uri="{9D8B030D-6E8A-4147-A177-3AD203B41FA5}">
                      <a16:colId xmlns:a16="http://schemas.microsoft.com/office/drawing/2014/main" val="20004"/>
                    </a:ext>
                  </a:extLst>
                </a:gridCol>
              </a:tblGrid>
              <a:tr h="458822">
                <a:tc>
                  <a:txBody>
                    <a:bodyPr/>
                    <a:lstStyle/>
                    <a:p>
                      <a:pPr fontAlgn="base" hangingPunct="0">
                        <a:lnSpc>
                          <a:spcPct val="115000"/>
                        </a:lnSpc>
                        <a:spcAft>
                          <a:spcPts val="0"/>
                        </a:spcAft>
                      </a:pPr>
                      <a:r>
                        <a:rPr lang="nl-NL" sz="1400" b="1" dirty="0">
                          <a:effectLst/>
                          <a:latin typeface="Calibri"/>
                          <a:ea typeface="Times New Roman"/>
                          <a:cs typeface="Times New Roman"/>
                        </a:rPr>
                        <a:t>Type </a:t>
                      </a:r>
                      <a:endParaRPr lang="nl-NL" sz="1400" dirty="0">
                        <a:effectLst/>
                        <a:latin typeface="Calibri"/>
                        <a:ea typeface="Times New Roman"/>
                        <a:cs typeface="Times New Roman"/>
                      </a:endParaRPr>
                    </a:p>
                  </a:txBody>
                  <a:tcPr marL="68580" marR="68580" marT="0" marB="0"/>
                </a:tc>
                <a:tc>
                  <a:txBody>
                    <a:bodyPr/>
                    <a:lstStyle/>
                    <a:p>
                      <a:pPr algn="r" fontAlgn="base" hangingPunct="0">
                        <a:lnSpc>
                          <a:spcPct val="115000"/>
                        </a:lnSpc>
                        <a:spcAft>
                          <a:spcPts val="0"/>
                        </a:spcAft>
                      </a:pPr>
                      <a:r>
                        <a:rPr lang="en-US" sz="1400" dirty="0">
                          <a:effectLst/>
                          <a:latin typeface="Calibri"/>
                          <a:ea typeface="Times New Roman"/>
                          <a:cs typeface="Times New Roman"/>
                        </a:rPr>
                        <a:t>Verantwoor-delijkheid</a:t>
                      </a:r>
                      <a:endParaRPr lang="nl-NL" sz="1400" dirty="0">
                        <a:effectLst/>
                        <a:latin typeface="Calibri"/>
                        <a:ea typeface="Times New Roman"/>
                        <a:cs typeface="Times New Roman"/>
                      </a:endParaRPr>
                    </a:p>
                  </a:txBody>
                  <a:tcPr marL="68580" marR="68580" marT="0" marB="0"/>
                </a:tc>
                <a:tc>
                  <a:txBody>
                    <a:bodyPr/>
                    <a:lstStyle/>
                    <a:p>
                      <a:pPr algn="r" fontAlgn="base" hangingPunct="0">
                        <a:lnSpc>
                          <a:spcPct val="115000"/>
                        </a:lnSpc>
                        <a:spcAft>
                          <a:spcPts val="0"/>
                        </a:spcAft>
                      </a:pPr>
                      <a:r>
                        <a:rPr lang="nl-NL" sz="1400" b="1" dirty="0">
                          <a:effectLst/>
                          <a:latin typeface="Calibri"/>
                          <a:ea typeface="Times New Roman"/>
                          <a:cs typeface="Times New Roman"/>
                        </a:rPr>
                        <a:t>Standaard peuteraanbod </a:t>
                      </a:r>
                      <a:endParaRPr lang="nl-NL" sz="1400" dirty="0">
                        <a:effectLst/>
                        <a:latin typeface="Calibri"/>
                        <a:ea typeface="Times New Roman"/>
                        <a:cs typeface="Times New Roman"/>
                      </a:endParaRPr>
                    </a:p>
                  </a:txBody>
                  <a:tcPr marL="68580" marR="68580" marT="0" marB="0"/>
                </a:tc>
                <a:tc>
                  <a:txBody>
                    <a:bodyPr/>
                    <a:lstStyle/>
                    <a:p>
                      <a:pPr algn="r" fontAlgn="base" hangingPunct="0">
                        <a:lnSpc>
                          <a:spcPct val="115000"/>
                        </a:lnSpc>
                        <a:spcAft>
                          <a:spcPts val="0"/>
                        </a:spcAft>
                      </a:pPr>
                      <a:r>
                        <a:rPr lang="nl-NL" sz="1400" b="1" dirty="0">
                          <a:effectLst/>
                          <a:latin typeface="Calibri"/>
                          <a:ea typeface="Times New Roman"/>
                          <a:cs typeface="Times New Roman"/>
                        </a:rPr>
                        <a:t>Financiële regeling ouders</a:t>
                      </a:r>
                      <a:endParaRPr lang="nl-NL" sz="1400" dirty="0">
                        <a:effectLst/>
                        <a:latin typeface="Calibri"/>
                        <a:ea typeface="Times New Roman"/>
                        <a:cs typeface="Times New Roman"/>
                      </a:endParaRPr>
                    </a:p>
                  </a:txBody>
                  <a:tcPr marL="68580" marR="68580" marT="0" marB="0"/>
                </a:tc>
                <a:tc>
                  <a:txBody>
                    <a:bodyPr/>
                    <a:lstStyle/>
                    <a:p>
                      <a:pPr algn="r" fontAlgn="base" hangingPunct="0">
                        <a:lnSpc>
                          <a:spcPct val="115000"/>
                        </a:lnSpc>
                        <a:spcAft>
                          <a:spcPts val="0"/>
                        </a:spcAft>
                      </a:pPr>
                      <a:r>
                        <a:rPr lang="nl-NL" sz="1400" b="1" dirty="0">
                          <a:effectLst/>
                          <a:latin typeface="Calibri"/>
                          <a:ea typeface="Times New Roman"/>
                          <a:cs typeface="Times New Roman"/>
                        </a:rPr>
                        <a:t>Financiële dekking </a:t>
                      </a:r>
                      <a:endParaRPr lang="nl-NL"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695175">
                <a:tc>
                  <a:txBody>
                    <a:bodyPr/>
                    <a:lstStyle/>
                    <a:p>
                      <a:pPr fontAlgn="base" hangingPunct="0">
                        <a:lnSpc>
                          <a:spcPct val="115000"/>
                        </a:lnSpc>
                        <a:spcAft>
                          <a:spcPts val="0"/>
                        </a:spcAft>
                      </a:pPr>
                      <a:r>
                        <a:rPr lang="nl-NL" sz="1400" dirty="0">
                          <a:effectLst/>
                          <a:latin typeface="Calibri"/>
                          <a:ea typeface="Times New Roman"/>
                          <a:cs typeface="Times New Roman"/>
                        </a:rPr>
                        <a:t>1. Reguliere peuters van ouders met KOT </a:t>
                      </a:r>
                    </a:p>
                    <a:p>
                      <a:pPr fontAlgn="base" hangingPunct="0">
                        <a:lnSpc>
                          <a:spcPct val="115000"/>
                        </a:lnSpc>
                        <a:spcAft>
                          <a:spcPts val="0"/>
                        </a:spcAft>
                      </a:pPr>
                      <a:r>
                        <a:rPr lang="nl-NL" sz="1400" dirty="0">
                          <a:effectLst/>
                          <a:latin typeface="Calibri"/>
                          <a:ea typeface="Times New Roman"/>
                          <a:cs typeface="Times New Roman"/>
                        </a:rPr>
                        <a:t>(tweewerkende ouders) </a:t>
                      </a:r>
                    </a:p>
                  </a:txBody>
                  <a:tcPr marL="68580" marR="68580" marT="0" marB="0"/>
                </a:tc>
                <a:tc>
                  <a:txBody>
                    <a:bodyPr/>
                    <a:lstStyle/>
                    <a:p>
                      <a:pPr algn="r" fontAlgn="base" hangingPunct="0">
                        <a:lnSpc>
                          <a:spcPct val="115000"/>
                        </a:lnSpc>
                        <a:spcAft>
                          <a:spcPts val="0"/>
                        </a:spcAft>
                      </a:pPr>
                      <a:r>
                        <a:rPr lang="en-US" sz="1400" dirty="0">
                          <a:effectLst/>
                          <a:latin typeface="Calibri"/>
                          <a:ea typeface="Times New Roman"/>
                          <a:cs typeface="Times New Roman"/>
                        </a:rPr>
                        <a:t>Nee</a:t>
                      </a:r>
                      <a:endParaRPr lang="nl-NL" sz="1400" dirty="0">
                        <a:effectLst/>
                        <a:latin typeface="Calibri"/>
                        <a:ea typeface="Times New Roman"/>
                        <a:cs typeface="Times New Roman"/>
                      </a:endParaRPr>
                    </a:p>
                  </a:txBody>
                  <a:tcPr marL="68580" marR="68580" marT="0" marB="0"/>
                </a:tc>
                <a:tc>
                  <a:txBody>
                    <a:bodyPr/>
                    <a:lstStyle/>
                    <a:p>
                      <a:pPr algn="r" fontAlgn="base" hangingPunct="0">
                        <a:lnSpc>
                          <a:spcPct val="115000"/>
                        </a:lnSpc>
                        <a:spcAft>
                          <a:spcPts val="0"/>
                        </a:spcAft>
                      </a:pPr>
                      <a:r>
                        <a:rPr lang="nl-NL" sz="1400" dirty="0">
                          <a:effectLst/>
                          <a:latin typeface="Calibri"/>
                          <a:ea typeface="Times New Roman"/>
                          <a:cs typeface="Times New Roman"/>
                        </a:rPr>
                        <a:t>2 dd / 5 uren per week </a:t>
                      </a:r>
                    </a:p>
                    <a:p>
                      <a:pPr algn="r" fontAlgn="base" hangingPunct="0">
                        <a:lnSpc>
                          <a:spcPct val="115000"/>
                        </a:lnSpc>
                        <a:spcAft>
                          <a:spcPts val="0"/>
                        </a:spcAft>
                      </a:pPr>
                      <a:r>
                        <a:rPr lang="nl-NL" sz="1400" dirty="0">
                          <a:effectLst/>
                          <a:latin typeface="Calibri"/>
                          <a:ea typeface="Times New Roman"/>
                          <a:cs typeface="Times New Roman"/>
                        </a:rPr>
                        <a:t>(200 uur per jaar)</a:t>
                      </a:r>
                    </a:p>
                  </a:txBody>
                  <a:tcPr marL="68580" marR="68580" marT="0" marB="0"/>
                </a:tc>
                <a:tc>
                  <a:txBody>
                    <a:bodyPr/>
                    <a:lstStyle/>
                    <a:p>
                      <a:pPr algn="r" fontAlgn="base" hangingPunct="0">
                        <a:lnSpc>
                          <a:spcPct val="115000"/>
                        </a:lnSpc>
                        <a:spcAft>
                          <a:spcPts val="0"/>
                        </a:spcAft>
                      </a:pPr>
                      <a:r>
                        <a:rPr lang="nl-NL" sz="1400" dirty="0">
                          <a:effectLst/>
                          <a:latin typeface="Calibri"/>
                          <a:ea typeface="Times New Roman"/>
                          <a:cs typeface="Times New Roman"/>
                        </a:rPr>
                        <a:t>KOT (inkomensafhankelijk) </a:t>
                      </a:r>
                    </a:p>
                  </a:txBody>
                  <a:tcPr marL="68580" marR="68580" marT="0" marB="0"/>
                </a:tc>
                <a:tc>
                  <a:txBody>
                    <a:bodyPr/>
                    <a:lstStyle/>
                    <a:p>
                      <a:pPr algn="r" fontAlgn="base" hangingPunct="0">
                        <a:lnSpc>
                          <a:spcPct val="115000"/>
                        </a:lnSpc>
                        <a:spcAft>
                          <a:spcPts val="0"/>
                        </a:spcAft>
                      </a:pPr>
                      <a:r>
                        <a:rPr lang="nl-NL" sz="1400" dirty="0">
                          <a:effectLst/>
                          <a:latin typeface="Calibri"/>
                          <a:ea typeface="Times New Roman"/>
                          <a:cs typeface="Times New Roman"/>
                        </a:rPr>
                        <a:t>KOT </a:t>
                      </a:r>
                    </a:p>
                    <a:p>
                      <a:pPr algn="r" fontAlgn="base" hangingPunct="0">
                        <a:lnSpc>
                          <a:spcPct val="115000"/>
                        </a:lnSpc>
                        <a:spcAft>
                          <a:spcPts val="0"/>
                        </a:spcAft>
                      </a:pPr>
                      <a:r>
                        <a:rPr lang="nl-NL" sz="1400" dirty="0">
                          <a:effectLst/>
                          <a:latin typeface="Calibri"/>
                          <a:ea typeface="Times New Roman"/>
                          <a:cs typeface="Times New Roman"/>
                        </a:rPr>
                        <a:t>+</a:t>
                      </a:r>
                    </a:p>
                    <a:p>
                      <a:pPr algn="r" fontAlgn="base" hangingPunct="0">
                        <a:lnSpc>
                          <a:spcPct val="115000"/>
                        </a:lnSpc>
                        <a:spcAft>
                          <a:spcPts val="0"/>
                        </a:spcAft>
                      </a:pPr>
                      <a:r>
                        <a:rPr lang="nl-NL" sz="1400" dirty="0">
                          <a:effectLst/>
                          <a:latin typeface="Calibri"/>
                          <a:ea typeface="Times New Roman"/>
                          <a:cs typeface="Times New Roman"/>
                        </a:rPr>
                        <a:t>(Gemeentefonds) </a:t>
                      </a:r>
                    </a:p>
                  </a:txBody>
                  <a:tcPr marL="68580" marR="68580" marT="0" marB="0"/>
                </a:tc>
                <a:extLst>
                  <a:ext uri="{0D108BD9-81ED-4DB2-BD59-A6C34878D82A}">
                    <a16:rowId xmlns:a16="http://schemas.microsoft.com/office/drawing/2014/main" val="10001"/>
                  </a:ext>
                </a:extLst>
              </a:tr>
              <a:tr h="931528">
                <a:tc>
                  <a:txBody>
                    <a:bodyPr/>
                    <a:lstStyle/>
                    <a:p>
                      <a:pPr fontAlgn="base" hangingPunct="0">
                        <a:lnSpc>
                          <a:spcPct val="115000"/>
                        </a:lnSpc>
                        <a:spcAft>
                          <a:spcPts val="0"/>
                        </a:spcAft>
                      </a:pPr>
                      <a:r>
                        <a:rPr lang="nl-NL" sz="1400" dirty="0">
                          <a:effectLst/>
                          <a:latin typeface="Calibri"/>
                          <a:ea typeface="Times New Roman"/>
                          <a:cs typeface="Times New Roman"/>
                        </a:rPr>
                        <a:t>2. Doelgroeppeuters van ouders met KOT </a:t>
                      </a:r>
                    </a:p>
                    <a:p>
                      <a:pPr fontAlgn="base" hangingPunct="0">
                        <a:lnSpc>
                          <a:spcPct val="115000"/>
                        </a:lnSpc>
                        <a:spcAft>
                          <a:spcPts val="0"/>
                        </a:spcAft>
                      </a:pPr>
                      <a:r>
                        <a:rPr lang="nl-NL" sz="1400" dirty="0">
                          <a:effectLst/>
                          <a:latin typeface="Calibri"/>
                          <a:ea typeface="Times New Roman"/>
                          <a:cs typeface="Times New Roman"/>
                        </a:rPr>
                        <a:t>(tweewerkende ouders)</a:t>
                      </a:r>
                    </a:p>
                  </a:txBody>
                  <a:tcPr marL="68580" marR="68580" marT="0" marB="0"/>
                </a:tc>
                <a:tc>
                  <a:txBody>
                    <a:bodyPr/>
                    <a:lstStyle/>
                    <a:p>
                      <a:pPr algn="r" fontAlgn="base" hangingPunct="0">
                        <a:lnSpc>
                          <a:spcPct val="115000"/>
                        </a:lnSpc>
                        <a:spcAft>
                          <a:spcPts val="0"/>
                        </a:spcAft>
                      </a:pPr>
                      <a:r>
                        <a:rPr lang="en-US" sz="1400" dirty="0">
                          <a:effectLst/>
                          <a:latin typeface="Calibri"/>
                          <a:ea typeface="Times New Roman"/>
                          <a:cs typeface="Times New Roman"/>
                        </a:rPr>
                        <a:t>Ja</a:t>
                      </a:r>
                      <a:endParaRPr lang="nl-NL" sz="1400" dirty="0">
                        <a:effectLst/>
                        <a:latin typeface="Calibri"/>
                        <a:ea typeface="Times New Roman"/>
                        <a:cs typeface="Times New Roman"/>
                      </a:endParaRPr>
                    </a:p>
                  </a:txBody>
                  <a:tcPr marL="68580" marR="68580" marT="0" marB="0"/>
                </a:tc>
                <a:tc>
                  <a:txBody>
                    <a:bodyPr/>
                    <a:lstStyle/>
                    <a:p>
                      <a:pPr algn="r" fontAlgn="base" hangingPunct="0">
                        <a:lnSpc>
                          <a:spcPct val="115000"/>
                        </a:lnSpc>
                        <a:spcAft>
                          <a:spcPts val="0"/>
                        </a:spcAft>
                      </a:pPr>
                      <a:r>
                        <a:rPr lang="nl-NL" sz="1400" dirty="0">
                          <a:effectLst/>
                          <a:latin typeface="Calibri"/>
                          <a:ea typeface="Times New Roman"/>
                          <a:cs typeface="Times New Roman"/>
                        </a:rPr>
                        <a:t>4 dd / 10 uren per week (400 uur per jaar)</a:t>
                      </a:r>
                    </a:p>
                  </a:txBody>
                  <a:tcPr marL="68580" marR="68580" marT="0" marB="0"/>
                </a:tc>
                <a:tc>
                  <a:txBody>
                    <a:bodyPr/>
                    <a:lstStyle/>
                    <a:p>
                      <a:pPr algn="r" fontAlgn="base" hangingPunct="0">
                        <a:lnSpc>
                          <a:spcPct val="115000"/>
                        </a:lnSpc>
                        <a:spcAft>
                          <a:spcPts val="0"/>
                        </a:spcAft>
                      </a:pPr>
                      <a:r>
                        <a:rPr lang="nl-NL" sz="1400" dirty="0">
                          <a:effectLst/>
                          <a:latin typeface="Calibri"/>
                          <a:ea typeface="Times New Roman"/>
                          <a:cs typeface="Times New Roman"/>
                        </a:rPr>
                        <a:t>KOT voor eerste 2 dd / 5 uren per week (200 uur per jaar) </a:t>
                      </a:r>
                    </a:p>
                    <a:p>
                      <a:pPr algn="r" fontAlgn="base" hangingPunct="0">
                        <a:lnSpc>
                          <a:spcPct val="115000"/>
                        </a:lnSpc>
                        <a:spcAft>
                          <a:spcPts val="0"/>
                        </a:spcAft>
                      </a:pPr>
                      <a:r>
                        <a:rPr lang="nl-NL" sz="1400" dirty="0">
                          <a:effectLst/>
                          <a:latin typeface="Calibri"/>
                          <a:ea typeface="Times New Roman"/>
                          <a:cs typeface="Times New Roman"/>
                        </a:rPr>
                        <a:t>(3</a:t>
                      </a:r>
                      <a:r>
                        <a:rPr lang="nl-NL" sz="1400" baseline="30000" dirty="0">
                          <a:effectLst/>
                          <a:latin typeface="Calibri"/>
                          <a:ea typeface="Times New Roman"/>
                          <a:cs typeface="Times New Roman"/>
                        </a:rPr>
                        <a:t>e</a:t>
                      </a:r>
                      <a:r>
                        <a:rPr lang="nl-NL" sz="1400" dirty="0">
                          <a:effectLst/>
                          <a:latin typeface="Calibri"/>
                          <a:ea typeface="Times New Roman"/>
                          <a:cs typeface="Times New Roman"/>
                        </a:rPr>
                        <a:t> en 4</a:t>
                      </a:r>
                      <a:r>
                        <a:rPr lang="nl-NL" sz="1400" baseline="30000" dirty="0">
                          <a:effectLst/>
                          <a:latin typeface="Calibri"/>
                          <a:ea typeface="Times New Roman"/>
                          <a:cs typeface="Times New Roman"/>
                        </a:rPr>
                        <a:t>e</a:t>
                      </a:r>
                      <a:r>
                        <a:rPr lang="nl-NL" sz="1400" dirty="0">
                          <a:effectLst/>
                          <a:latin typeface="Calibri"/>
                          <a:ea typeface="Times New Roman"/>
                          <a:cs typeface="Times New Roman"/>
                        </a:rPr>
                        <a:t> dagdeel ‘gratis’)</a:t>
                      </a:r>
                    </a:p>
                  </a:txBody>
                  <a:tcPr marL="68580" marR="68580" marT="0" marB="0"/>
                </a:tc>
                <a:tc>
                  <a:txBody>
                    <a:bodyPr/>
                    <a:lstStyle/>
                    <a:p>
                      <a:pPr algn="r" fontAlgn="base" hangingPunct="0">
                        <a:lnSpc>
                          <a:spcPct val="115000"/>
                        </a:lnSpc>
                        <a:spcAft>
                          <a:spcPts val="0"/>
                        </a:spcAft>
                      </a:pPr>
                      <a:r>
                        <a:rPr lang="nl-NL" sz="1400" dirty="0">
                          <a:effectLst/>
                          <a:latin typeface="Calibri"/>
                          <a:ea typeface="Times New Roman"/>
                          <a:cs typeface="Times New Roman"/>
                        </a:rPr>
                        <a:t>KOT</a:t>
                      </a:r>
                    </a:p>
                    <a:p>
                      <a:pPr algn="r" fontAlgn="base" hangingPunct="0">
                        <a:lnSpc>
                          <a:spcPct val="115000"/>
                        </a:lnSpc>
                        <a:spcAft>
                          <a:spcPts val="0"/>
                        </a:spcAft>
                      </a:pPr>
                      <a:r>
                        <a:rPr lang="nl-NL" sz="1400" dirty="0">
                          <a:effectLst/>
                          <a:latin typeface="Calibri"/>
                          <a:ea typeface="Times New Roman"/>
                          <a:cs typeface="Times New Roman"/>
                        </a:rPr>
                        <a:t>+</a:t>
                      </a:r>
                    </a:p>
                    <a:p>
                      <a:pPr algn="r" fontAlgn="base" hangingPunct="0">
                        <a:lnSpc>
                          <a:spcPct val="115000"/>
                        </a:lnSpc>
                        <a:spcAft>
                          <a:spcPts val="0"/>
                        </a:spcAft>
                      </a:pPr>
                      <a:r>
                        <a:rPr lang="nl-NL" sz="1400" dirty="0">
                          <a:effectLst/>
                          <a:latin typeface="Calibri"/>
                          <a:ea typeface="Times New Roman"/>
                          <a:cs typeface="Times New Roman"/>
                        </a:rPr>
                        <a:t>GOAB</a:t>
                      </a:r>
                    </a:p>
                  </a:txBody>
                  <a:tcPr marL="68580" marR="68580" marT="0" marB="0"/>
                </a:tc>
                <a:extLst>
                  <a:ext uri="{0D108BD9-81ED-4DB2-BD59-A6C34878D82A}">
                    <a16:rowId xmlns:a16="http://schemas.microsoft.com/office/drawing/2014/main" val="10002"/>
                  </a:ext>
                </a:extLst>
              </a:tr>
              <a:tr h="931528">
                <a:tc>
                  <a:txBody>
                    <a:bodyPr/>
                    <a:lstStyle/>
                    <a:p>
                      <a:pPr fontAlgn="base" hangingPunct="0">
                        <a:lnSpc>
                          <a:spcPct val="115000"/>
                        </a:lnSpc>
                        <a:spcAft>
                          <a:spcPts val="0"/>
                        </a:spcAft>
                      </a:pPr>
                      <a:r>
                        <a:rPr lang="nl-NL" sz="1400" dirty="0">
                          <a:effectLst/>
                          <a:latin typeface="Calibri"/>
                          <a:ea typeface="Times New Roman"/>
                          <a:cs typeface="Times New Roman"/>
                        </a:rPr>
                        <a:t>3. Reguliere peuters van ouders zonder KOT </a:t>
                      </a:r>
                    </a:p>
                    <a:p>
                      <a:pPr fontAlgn="base" hangingPunct="0">
                        <a:lnSpc>
                          <a:spcPct val="115000"/>
                        </a:lnSpc>
                        <a:spcAft>
                          <a:spcPts val="0"/>
                        </a:spcAft>
                      </a:pPr>
                      <a:r>
                        <a:rPr lang="nl-NL" sz="1400" dirty="0">
                          <a:effectLst/>
                          <a:latin typeface="Calibri"/>
                          <a:ea typeface="Times New Roman"/>
                          <a:cs typeface="Times New Roman"/>
                        </a:rPr>
                        <a:t>(niet-werkende / éénwerkende ouders)</a:t>
                      </a:r>
                    </a:p>
                  </a:txBody>
                  <a:tcPr marL="68580" marR="68580" marT="0" marB="0"/>
                </a:tc>
                <a:tc>
                  <a:txBody>
                    <a:bodyPr/>
                    <a:lstStyle/>
                    <a:p>
                      <a:pPr algn="r" fontAlgn="base" hangingPunct="0">
                        <a:lnSpc>
                          <a:spcPct val="115000"/>
                        </a:lnSpc>
                        <a:spcAft>
                          <a:spcPts val="0"/>
                        </a:spcAft>
                      </a:pPr>
                      <a:r>
                        <a:rPr lang="en-US" sz="1400" dirty="0">
                          <a:effectLst/>
                          <a:latin typeface="Calibri"/>
                          <a:ea typeface="Times New Roman"/>
                          <a:cs typeface="Times New Roman"/>
                        </a:rPr>
                        <a:t>Ja</a:t>
                      </a:r>
                      <a:endParaRPr lang="nl-NL" sz="1400" dirty="0">
                        <a:effectLst/>
                        <a:latin typeface="Calibri"/>
                        <a:ea typeface="Times New Roman"/>
                        <a:cs typeface="Times New Roman"/>
                      </a:endParaRPr>
                    </a:p>
                  </a:txBody>
                  <a:tcPr marL="68580" marR="68580" marT="0" marB="0"/>
                </a:tc>
                <a:tc>
                  <a:txBody>
                    <a:bodyPr/>
                    <a:lstStyle/>
                    <a:p>
                      <a:pPr algn="r" fontAlgn="base" hangingPunct="0">
                        <a:lnSpc>
                          <a:spcPct val="115000"/>
                        </a:lnSpc>
                        <a:spcAft>
                          <a:spcPts val="0"/>
                        </a:spcAft>
                      </a:pPr>
                      <a:r>
                        <a:rPr lang="nl-NL" sz="1400" dirty="0">
                          <a:effectLst/>
                          <a:latin typeface="Calibri"/>
                          <a:ea typeface="Times New Roman"/>
                          <a:cs typeface="Times New Roman"/>
                        </a:rPr>
                        <a:t>2 dd / 5 uren per week </a:t>
                      </a:r>
                    </a:p>
                    <a:p>
                      <a:pPr algn="r" fontAlgn="base" hangingPunct="0">
                        <a:lnSpc>
                          <a:spcPct val="115000"/>
                        </a:lnSpc>
                        <a:spcAft>
                          <a:spcPts val="0"/>
                        </a:spcAft>
                      </a:pPr>
                      <a:r>
                        <a:rPr lang="nl-NL" sz="1400" dirty="0">
                          <a:effectLst/>
                          <a:latin typeface="Calibri"/>
                          <a:ea typeface="Times New Roman"/>
                          <a:cs typeface="Times New Roman"/>
                        </a:rPr>
                        <a:t>(200 uur per jaar)</a:t>
                      </a:r>
                    </a:p>
                  </a:txBody>
                  <a:tcPr marL="68580" marR="68580" marT="0" marB="0"/>
                </a:tc>
                <a:tc>
                  <a:txBody>
                    <a:bodyPr/>
                    <a:lstStyle/>
                    <a:p>
                      <a:pPr algn="r" fontAlgn="base" hangingPunct="0">
                        <a:lnSpc>
                          <a:spcPct val="115000"/>
                        </a:lnSpc>
                        <a:spcAft>
                          <a:spcPts val="0"/>
                        </a:spcAft>
                      </a:pPr>
                      <a:r>
                        <a:rPr lang="nl-NL" sz="1400" dirty="0">
                          <a:effectLst/>
                          <a:latin typeface="Calibri"/>
                          <a:ea typeface="Times New Roman"/>
                          <a:cs typeface="Times New Roman"/>
                        </a:rPr>
                        <a:t>Inkomens(on)afhankelijke ouderbijdrage</a:t>
                      </a:r>
                    </a:p>
                  </a:txBody>
                  <a:tcPr marL="68580" marR="68580" marT="0" marB="0"/>
                </a:tc>
                <a:tc>
                  <a:txBody>
                    <a:bodyPr/>
                    <a:lstStyle/>
                    <a:p>
                      <a:pPr algn="r" fontAlgn="base" hangingPunct="0">
                        <a:lnSpc>
                          <a:spcPct val="115000"/>
                        </a:lnSpc>
                        <a:spcAft>
                          <a:spcPts val="0"/>
                        </a:spcAft>
                      </a:pPr>
                      <a:r>
                        <a:rPr lang="nl-NL" sz="1400" dirty="0">
                          <a:effectLst/>
                          <a:latin typeface="Calibri"/>
                          <a:ea typeface="Times New Roman"/>
                          <a:cs typeface="Times New Roman"/>
                        </a:rPr>
                        <a:t>(Gemeentefonds)</a:t>
                      </a:r>
                    </a:p>
                    <a:p>
                      <a:pPr algn="r" fontAlgn="base" hangingPunct="0">
                        <a:lnSpc>
                          <a:spcPct val="115000"/>
                        </a:lnSpc>
                        <a:spcAft>
                          <a:spcPts val="0"/>
                        </a:spcAft>
                      </a:pPr>
                      <a:r>
                        <a:rPr lang="nl-NL" sz="1400" dirty="0">
                          <a:effectLst/>
                          <a:latin typeface="Calibri"/>
                          <a:ea typeface="Times New Roman"/>
                          <a:cs typeface="Times New Roman"/>
                        </a:rPr>
                        <a:t>+ </a:t>
                      </a:r>
                    </a:p>
                    <a:p>
                      <a:pPr algn="r" fontAlgn="base" hangingPunct="0">
                        <a:lnSpc>
                          <a:spcPct val="115000"/>
                        </a:lnSpc>
                        <a:spcAft>
                          <a:spcPts val="0"/>
                        </a:spcAft>
                      </a:pPr>
                      <a:r>
                        <a:rPr lang="nl-NL" sz="1400" dirty="0">
                          <a:effectLst/>
                          <a:latin typeface="Calibri"/>
                          <a:ea typeface="Times New Roman"/>
                          <a:cs typeface="Times New Roman"/>
                        </a:rPr>
                        <a:t>Asscher-middelen </a:t>
                      </a:r>
                    </a:p>
                  </a:txBody>
                  <a:tcPr marL="68580" marR="68580" marT="0" marB="0"/>
                </a:tc>
                <a:extLst>
                  <a:ext uri="{0D108BD9-81ED-4DB2-BD59-A6C34878D82A}">
                    <a16:rowId xmlns:a16="http://schemas.microsoft.com/office/drawing/2014/main" val="10003"/>
                  </a:ext>
                </a:extLst>
              </a:tr>
              <a:tr h="1167881">
                <a:tc>
                  <a:txBody>
                    <a:bodyPr/>
                    <a:lstStyle/>
                    <a:p>
                      <a:pPr fontAlgn="base" hangingPunct="0">
                        <a:lnSpc>
                          <a:spcPct val="115000"/>
                        </a:lnSpc>
                        <a:spcAft>
                          <a:spcPts val="0"/>
                        </a:spcAft>
                      </a:pPr>
                      <a:r>
                        <a:rPr lang="nl-NL" sz="1400" dirty="0">
                          <a:effectLst/>
                          <a:latin typeface="Calibri"/>
                          <a:ea typeface="Times New Roman"/>
                          <a:cs typeface="Times New Roman"/>
                        </a:rPr>
                        <a:t>4. Doelgroeppeuters van ouders zonder KOT (niet-werkende / éénwerkende ouders)</a:t>
                      </a:r>
                    </a:p>
                  </a:txBody>
                  <a:tcPr marL="68580" marR="68580" marT="0" marB="0"/>
                </a:tc>
                <a:tc>
                  <a:txBody>
                    <a:bodyPr/>
                    <a:lstStyle/>
                    <a:p>
                      <a:pPr algn="r" fontAlgn="base" hangingPunct="0">
                        <a:lnSpc>
                          <a:spcPct val="115000"/>
                        </a:lnSpc>
                        <a:spcAft>
                          <a:spcPts val="0"/>
                        </a:spcAft>
                      </a:pPr>
                      <a:r>
                        <a:rPr lang="en-US" sz="1400" dirty="0">
                          <a:effectLst/>
                          <a:latin typeface="Calibri"/>
                          <a:ea typeface="Times New Roman"/>
                          <a:cs typeface="Times New Roman"/>
                        </a:rPr>
                        <a:t>Ja </a:t>
                      </a:r>
                      <a:endParaRPr lang="nl-NL" sz="1400" dirty="0">
                        <a:effectLst/>
                        <a:latin typeface="Calibri"/>
                        <a:ea typeface="Times New Roman"/>
                        <a:cs typeface="Times New Roman"/>
                      </a:endParaRPr>
                    </a:p>
                  </a:txBody>
                  <a:tcPr marL="68580" marR="68580" marT="0" marB="0"/>
                </a:tc>
                <a:tc>
                  <a:txBody>
                    <a:bodyPr/>
                    <a:lstStyle/>
                    <a:p>
                      <a:pPr algn="r" fontAlgn="base" hangingPunct="0">
                        <a:lnSpc>
                          <a:spcPct val="115000"/>
                        </a:lnSpc>
                        <a:spcAft>
                          <a:spcPts val="0"/>
                        </a:spcAft>
                      </a:pPr>
                      <a:r>
                        <a:rPr lang="nl-NL" sz="1400" dirty="0">
                          <a:effectLst/>
                          <a:latin typeface="Calibri"/>
                          <a:ea typeface="Times New Roman"/>
                          <a:cs typeface="Times New Roman"/>
                        </a:rPr>
                        <a:t>4 dd / 10 uren per week (400 uur per jaar)</a:t>
                      </a:r>
                    </a:p>
                  </a:txBody>
                  <a:tcPr marL="68580" marR="68580" marT="0" marB="0"/>
                </a:tc>
                <a:tc>
                  <a:txBody>
                    <a:bodyPr/>
                    <a:lstStyle/>
                    <a:p>
                      <a:pPr algn="r" fontAlgn="base" hangingPunct="0">
                        <a:lnSpc>
                          <a:spcPct val="115000"/>
                        </a:lnSpc>
                        <a:spcAft>
                          <a:spcPts val="0"/>
                        </a:spcAft>
                      </a:pPr>
                      <a:r>
                        <a:rPr lang="nl-NL" sz="1400" dirty="0">
                          <a:effectLst/>
                          <a:latin typeface="Calibri"/>
                          <a:ea typeface="Times New Roman"/>
                          <a:cs typeface="Times New Roman"/>
                        </a:rPr>
                        <a:t>Inkomens(on)afhankelijke ouderbijdrage voor eerste 2 dd / 5 uren per week (200 uur per jaar)</a:t>
                      </a:r>
                    </a:p>
                    <a:p>
                      <a:pPr algn="r" fontAlgn="base" hangingPunct="0">
                        <a:lnSpc>
                          <a:spcPct val="115000"/>
                        </a:lnSpc>
                        <a:spcAft>
                          <a:spcPts val="0"/>
                        </a:spcAft>
                      </a:pPr>
                      <a:r>
                        <a:rPr lang="nl-NL" sz="1400" dirty="0">
                          <a:effectLst/>
                          <a:latin typeface="Calibri"/>
                          <a:ea typeface="Times New Roman"/>
                          <a:cs typeface="Times New Roman"/>
                        </a:rPr>
                        <a:t>(3</a:t>
                      </a:r>
                      <a:r>
                        <a:rPr lang="nl-NL" sz="1400" baseline="30000" dirty="0">
                          <a:effectLst/>
                          <a:latin typeface="Calibri"/>
                          <a:ea typeface="Times New Roman"/>
                          <a:cs typeface="Times New Roman"/>
                        </a:rPr>
                        <a:t>e</a:t>
                      </a:r>
                      <a:r>
                        <a:rPr lang="nl-NL" sz="1400" dirty="0">
                          <a:effectLst/>
                          <a:latin typeface="Calibri"/>
                          <a:ea typeface="Times New Roman"/>
                          <a:cs typeface="Times New Roman"/>
                        </a:rPr>
                        <a:t> en 4</a:t>
                      </a:r>
                      <a:r>
                        <a:rPr lang="nl-NL" sz="1400" baseline="30000" dirty="0">
                          <a:effectLst/>
                          <a:latin typeface="Calibri"/>
                          <a:ea typeface="Times New Roman"/>
                          <a:cs typeface="Times New Roman"/>
                        </a:rPr>
                        <a:t>e</a:t>
                      </a:r>
                      <a:r>
                        <a:rPr lang="nl-NL" sz="1400" dirty="0">
                          <a:effectLst/>
                          <a:latin typeface="Calibri"/>
                          <a:ea typeface="Times New Roman"/>
                          <a:cs typeface="Times New Roman"/>
                        </a:rPr>
                        <a:t> dagdeel ‘gratis’)</a:t>
                      </a:r>
                    </a:p>
                  </a:txBody>
                  <a:tcPr marL="68580" marR="68580" marT="0" marB="0"/>
                </a:tc>
                <a:tc>
                  <a:txBody>
                    <a:bodyPr/>
                    <a:lstStyle/>
                    <a:p>
                      <a:pPr algn="r" fontAlgn="base" hangingPunct="0">
                        <a:lnSpc>
                          <a:spcPct val="115000"/>
                        </a:lnSpc>
                        <a:spcAft>
                          <a:spcPts val="0"/>
                        </a:spcAft>
                      </a:pPr>
                      <a:r>
                        <a:rPr lang="nl-NL" sz="1400" dirty="0">
                          <a:effectLst/>
                          <a:latin typeface="Calibri"/>
                          <a:ea typeface="Times New Roman"/>
                          <a:cs typeface="Times New Roman"/>
                        </a:rPr>
                        <a:t>GOAB</a:t>
                      </a:r>
                    </a:p>
                    <a:p>
                      <a:pPr algn="r" fontAlgn="base" hangingPunct="0">
                        <a:lnSpc>
                          <a:spcPct val="115000"/>
                        </a:lnSpc>
                        <a:spcAft>
                          <a:spcPts val="0"/>
                        </a:spcAft>
                      </a:pPr>
                      <a:r>
                        <a:rPr lang="nl-NL" sz="1400" dirty="0">
                          <a:effectLst/>
                          <a:latin typeface="Calibri"/>
                          <a:ea typeface="Times New Roman"/>
                          <a:cs typeface="Times New Roman"/>
                        </a:rPr>
                        <a:t>+</a:t>
                      </a:r>
                    </a:p>
                    <a:p>
                      <a:pPr algn="r" fontAlgn="base" hangingPunct="0">
                        <a:lnSpc>
                          <a:spcPct val="115000"/>
                        </a:lnSpc>
                        <a:spcAft>
                          <a:spcPts val="0"/>
                        </a:spcAft>
                      </a:pPr>
                      <a:r>
                        <a:rPr lang="nl-NL" sz="1400" dirty="0">
                          <a:effectLst/>
                          <a:latin typeface="Calibri"/>
                          <a:ea typeface="Times New Roman"/>
                          <a:cs typeface="Times New Roman"/>
                        </a:rPr>
                        <a:t>Asscher-middelen</a:t>
                      </a:r>
                    </a:p>
                    <a:p>
                      <a:pPr algn="r" fontAlgn="base" hangingPunct="0">
                        <a:lnSpc>
                          <a:spcPct val="115000"/>
                        </a:lnSpc>
                        <a:spcAft>
                          <a:spcPts val="0"/>
                        </a:spcAft>
                      </a:pPr>
                      <a:r>
                        <a:rPr lang="nl-NL" sz="1400" dirty="0">
                          <a:effectLst/>
                          <a:latin typeface="Calibri"/>
                          <a:ea typeface="Times New Roman"/>
                          <a:cs typeface="Times New Roman"/>
                        </a:rPr>
                        <a:t> </a:t>
                      </a: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68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Verschillen in bekostigingswijze lokaal peuterstelsel (1)</a:t>
            </a:r>
          </a:p>
        </p:txBody>
      </p:sp>
      <p:sp>
        <p:nvSpPr>
          <p:cNvPr id="3" name="Tijdelijke aanduiding voor inhoud 2"/>
          <p:cNvSpPr>
            <a:spLocks noGrp="1"/>
          </p:cNvSpPr>
          <p:nvPr>
            <p:ph idx="1"/>
          </p:nvPr>
        </p:nvSpPr>
        <p:spPr>
          <a:xfrm>
            <a:off x="457200" y="1417638"/>
            <a:ext cx="8229600" cy="4708525"/>
          </a:xfrm>
        </p:spPr>
        <p:txBody>
          <a:bodyPr/>
          <a:lstStyle/>
          <a:p>
            <a:pPr marL="0" indent="0">
              <a:buNone/>
            </a:pPr>
            <a:r>
              <a:rPr lang="nl-NL" sz="1800" b="1" dirty="0"/>
              <a:t>1) Individuele kindplaatsbekostiging (‘geld-volgt-peuter’) </a:t>
            </a:r>
          </a:p>
          <a:p>
            <a:pPr marL="0" indent="0">
              <a:buNone/>
            </a:pPr>
            <a:r>
              <a:rPr lang="nl-NL" sz="1800" dirty="0"/>
              <a:t>Bijv. 2 kindplaatsen: 1) € 3.750 per jaar per doelgroeppeuter en 2) € 1.490 per jaar per reguliere peuter van niet-KOT-ouders</a:t>
            </a:r>
          </a:p>
          <a:p>
            <a:pPr marL="0" indent="0">
              <a:buNone/>
            </a:pPr>
            <a:r>
              <a:rPr lang="nl-NL" sz="1800" dirty="0"/>
              <a:t>OF</a:t>
            </a:r>
          </a:p>
          <a:p>
            <a:pPr marL="0" indent="0">
              <a:buNone/>
            </a:pPr>
            <a:r>
              <a:rPr lang="nl-NL" sz="1800" dirty="0"/>
              <a:t>Bijv. 3 kindplaatsen: 1) 1.138,50 voor reguliere kindplaats van niet-KOT-ouders, 2) </a:t>
            </a:r>
          </a:p>
          <a:p>
            <a:pPr marL="0" indent="0">
              <a:buNone/>
            </a:pPr>
            <a:r>
              <a:rPr lang="nl-NL" sz="1800" dirty="0"/>
              <a:t>€ 1.759,50 voor VE-kindplaats van KOT-ouders en 3) € 4.657,50 voor VE-kindplaats van niet KOT-ouders </a:t>
            </a:r>
          </a:p>
          <a:p>
            <a:pPr marL="0" indent="0">
              <a:buNone/>
            </a:pPr>
            <a:endParaRPr lang="nl-NL" sz="1800" dirty="0"/>
          </a:p>
          <a:p>
            <a:pPr marL="0" indent="0">
              <a:buNone/>
            </a:pPr>
            <a:r>
              <a:rPr lang="nl-NL" sz="1800" b="1" dirty="0"/>
              <a:t>2) Dagdeelbekostiging</a:t>
            </a:r>
          </a:p>
          <a:p>
            <a:pPr marL="0" indent="0">
              <a:buNone/>
            </a:pPr>
            <a:r>
              <a:rPr lang="nl-NL" sz="1800" dirty="0"/>
              <a:t>Bijv. inkopen van 2 dagdelen van 5,5 uur (11 uur per week) voor 52 weken per jaar </a:t>
            </a:r>
            <a:r>
              <a:rPr lang="nl-NL" sz="1800"/>
              <a:t>voor aantal reguliere </a:t>
            </a:r>
            <a:r>
              <a:rPr lang="nl-NL" sz="1800" dirty="0"/>
              <a:t>peuters en inkopen van 3 dagdelen van 5,5 uur (16,5 uur per week) voor 52 weken per jaar </a:t>
            </a:r>
            <a:r>
              <a:rPr lang="nl-NL" sz="1800"/>
              <a:t>voor aantal doelgroeppeuters </a:t>
            </a:r>
            <a:r>
              <a:rPr lang="nl-NL" sz="1800" dirty="0"/>
              <a:t>tegen ca. tarief maximale vergoeding kinderopvang (€ 7,80 per uur), plus daarnaast wat losse subsiediepotjes voor o.m. coördinatie van plaatsingen, gedoe met betalingen, extra formatie op zware peutergroepen e.d.  </a:t>
            </a:r>
          </a:p>
          <a:p>
            <a:endParaRPr lang="nl-NL" sz="1800" dirty="0"/>
          </a:p>
          <a:p>
            <a:endParaRPr lang="nl-NL" sz="1800" dirty="0"/>
          </a:p>
          <a:p>
            <a:endParaRPr lang="nl-NL" sz="2000" dirty="0"/>
          </a:p>
        </p:txBody>
      </p:sp>
    </p:spTree>
    <p:extLst>
      <p:ext uri="{BB962C8B-B14F-4D97-AF65-F5344CB8AC3E}">
        <p14:creationId xmlns:p14="http://schemas.microsoft.com/office/powerpoint/2010/main" val="894200520"/>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6533</TotalTime>
  <Words>1333</Words>
  <Application>Microsoft Office PowerPoint</Application>
  <PresentationFormat>On-screen Show (4:3)</PresentationFormat>
  <Paragraphs>172</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Maven Pro Black</vt:lpstr>
      <vt:lpstr>Times New Roman</vt:lpstr>
      <vt:lpstr>Verdana</vt:lpstr>
      <vt:lpstr>Office-thema</vt:lpstr>
      <vt:lpstr>PowerPoint Presentation</vt:lpstr>
      <vt:lpstr>PowerPoint Presentation</vt:lpstr>
      <vt:lpstr>PowerPoint Presentation</vt:lpstr>
      <vt:lpstr>Opbouw presentatie</vt:lpstr>
      <vt:lpstr>Landelijke ontwikkelingen</vt:lpstr>
      <vt:lpstr>Scenario’s bij harmonisatie  Openbare aanbesteding, of toch subsidieverstrekking?  </vt:lpstr>
      <vt:lpstr>Hybride financiering van peuters</vt:lpstr>
      <vt:lpstr>Overzicht van verantwoordelijkheid gemeente</vt:lpstr>
      <vt:lpstr>Verschillen in bekostigingswijze lokaal peuterstelsel (1)</vt:lpstr>
      <vt:lpstr>Verschillen in bekostigingswijze lokaal peuterstelsel (2)</vt:lpstr>
      <vt:lpstr>Diverse kostprijzen reguliere POV en POV met VE</vt:lpstr>
      <vt:lpstr>Gevolgen van de harmonisatie voor … (1)</vt:lpstr>
      <vt:lpstr>Gevolgen van de harmonisatie voor … (2)</vt:lpstr>
      <vt:lpstr>Vragen en opmerkingen</vt:lpstr>
      <vt:lpstr>Benen op tafel: vraagstukken voor de dialoog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 van Microsoft Office</dc:creator>
  <cp:lastModifiedBy>IJsbrand Jepma</cp:lastModifiedBy>
  <cp:revision>767</cp:revision>
  <cp:lastPrinted>2018-10-10T13:32:07Z</cp:lastPrinted>
  <dcterms:created xsi:type="dcterms:W3CDTF">2015-03-25T13:32:10Z</dcterms:created>
  <dcterms:modified xsi:type="dcterms:W3CDTF">2018-11-12T12:47:19Z</dcterms:modified>
</cp:coreProperties>
</file>